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3.xml" ContentType="application/vnd.openxmlformats-officedocument.theme+xml"/>
  <Override PartName="/ppt/slideLayouts/slideLayout14.xml" ContentType="application/vnd.openxmlformats-officedocument.presentationml.slideLayout+xml"/>
  <Override PartName="/ppt/theme/theme4.xml" ContentType="application/vnd.openxmlformats-officedocument.theme+xml"/>
  <Override PartName="/ppt/slideLayouts/slideLayout1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erverZoom="100000" strictFirstAndLastChars="0" saveSubsetFonts="1" autoCompressPictures="0">
  <p:sldMasterIdLst>
    <p:sldMasterId id="2147483648" r:id="rId4"/>
    <p:sldMasterId id="2147483650" r:id="rId5"/>
    <p:sldMasterId id="2147483719" r:id="rId6"/>
    <p:sldMasterId id="2147483702" r:id="rId7"/>
    <p:sldMasterId id="2147483704" r:id="rId8"/>
  </p:sldMasterIdLst>
  <p:notesMasterIdLst>
    <p:notesMasterId r:id="rId25"/>
  </p:notesMasterIdLst>
  <p:sldIdLst>
    <p:sldId id="256" r:id="rId9"/>
    <p:sldId id="447" r:id="rId10"/>
    <p:sldId id="457" r:id="rId11"/>
    <p:sldId id="421" r:id="rId12"/>
    <p:sldId id="468" r:id="rId13"/>
    <p:sldId id="469" r:id="rId14"/>
    <p:sldId id="459" r:id="rId15"/>
    <p:sldId id="464" r:id="rId16"/>
    <p:sldId id="465" r:id="rId17"/>
    <p:sldId id="466" r:id="rId18"/>
    <p:sldId id="460" r:id="rId19"/>
    <p:sldId id="440" r:id="rId20"/>
    <p:sldId id="461" r:id="rId21"/>
    <p:sldId id="432" r:id="rId22"/>
    <p:sldId id="429" r:id="rId23"/>
    <p:sldId id="310" r:id="rId24"/>
  </p:sldIdLst>
  <p:sldSz cx="12192000" cy="6858000"/>
  <p:notesSz cx="6858000" cy="9144000"/>
  <p:defaultTextStyle>
    <a:defPPr>
      <a:defRPr lang="en-US"/>
    </a:defPPr>
    <a:lvl1pPr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4572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9144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3716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1828800" algn="l" rtl="0" eaLnBrk="0" fontAlgn="base" hangingPunct="0">
      <a:spcBef>
        <a:spcPct val="0"/>
      </a:spcBef>
      <a:spcAft>
        <a:spcPct val="0"/>
      </a:spcAft>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2860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7432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2004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657600" algn="l" defTabSz="914400" rtl="0" eaLnBrk="1" latinLnBrk="0" hangingPunct="1">
      <a:defRPr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A211015-7428-9A7E-6547-F503F3CA2B28}" name="Tracy Kewley" initials="TK" userId="f5d03b189553eb9e" providerId="Windows Live"/>
  <p188:author id="{C954B860-CEE6-0E18-DD51-A12D3E9B206F}" name="Charlotte Raby" initials="CR" userId="S::craby@wandlelearningpartnership.org.uk::20cc37f3-5b0f-4c5a-a0b7-8f276c615243" providerId="AD"/>
  <p188:author id="{CE07B5FA-50CB-BF89-AFFB-5559C5452DA1}" name="Duffy Parry" initials="DP" userId="Anonymous_Duffy Parry"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Charlotte Raby" initials="CR" lastIdx="5" clrIdx="0"/>
  <p:cmAuthor id="2" name="Duffy Parry" initials="DP" lastIdx="1" clrIdx="1"/>
  <p:cmAuthor id="3" name="Duffy Parry" initials="DP [2]" lastIdx="1" clrIdx="2"/>
  <p:cmAuthor id="4" name="Duffy Parry" initials="DP [3]" lastIdx="1"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F7E32"/>
    <a:srgbClr val="EDCD2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7230" autoAdjust="0"/>
    <p:restoredTop sz="89496" autoAdjust="0"/>
  </p:normalViewPr>
  <p:slideViewPr>
    <p:cSldViewPr>
      <p:cViewPr varScale="1">
        <p:scale>
          <a:sx n="57" d="100"/>
          <a:sy n="57" d="100"/>
        </p:scale>
        <p:origin x="164" y="5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slide" Target="slides/slide13.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slide" Target="slides/slide16.xml"/><Relationship Id="rId32" Type="http://schemas.microsoft.com/office/2018/10/relationships/authors" Target="authors.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viewProps" Target="viewProps.xml"/><Relationship Id="rId10" Type="http://schemas.openxmlformats.org/officeDocument/2006/relationships/slide" Target="slides/slide2.xml"/><Relationship Id="rId19" Type="http://schemas.openxmlformats.org/officeDocument/2006/relationships/slide" Target="slides/slide11.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 Passby" userId="798add12-276d-4003-96cc-cac709000ff2" providerId="ADAL" clId="{FA4E3239-D2FF-49AA-8C9F-1739D5701FC4}"/>
    <pc:docChg chg="delSld">
      <pc:chgData name="M Passby" userId="798add12-276d-4003-96cc-cac709000ff2" providerId="ADAL" clId="{FA4E3239-D2FF-49AA-8C9F-1739D5701FC4}" dt="2025-02-11T16:28:22.422" v="0" actId="47"/>
      <pc:docMkLst>
        <pc:docMk/>
      </pc:docMkLst>
      <pc:sldChg chg="del">
        <pc:chgData name="M Passby" userId="798add12-276d-4003-96cc-cac709000ff2" providerId="ADAL" clId="{FA4E3239-D2FF-49AA-8C9F-1739D5701FC4}" dt="2025-02-11T16:28:22.422" v="0" actId="47"/>
        <pc:sldMkLst>
          <pc:docMk/>
          <pc:sldMk cId="370622072" sldId="470"/>
        </pc:sldMkLst>
      </pc:sldChg>
    </pc:docChg>
  </pc:docChgLst>
  <pc:docChgLst>
    <pc:chgData name="M Passby" userId="798add12-276d-4003-96cc-cac709000ff2" providerId="ADAL" clId="{66F1E106-CE1E-4A0F-9A2F-DD43F2D6F35A}"/>
    <pc:docChg chg="custSel modSld">
      <pc:chgData name="M Passby" userId="798add12-276d-4003-96cc-cac709000ff2" providerId="ADAL" clId="{66F1E106-CE1E-4A0F-9A2F-DD43F2D6F35A}" dt="2025-02-12T08:12:33.120" v="1" actId="478"/>
      <pc:docMkLst>
        <pc:docMk/>
      </pc:docMkLst>
      <pc:sldChg chg="delSp mod delAnim">
        <pc:chgData name="M Passby" userId="798add12-276d-4003-96cc-cac709000ff2" providerId="ADAL" clId="{66F1E106-CE1E-4A0F-9A2F-DD43F2D6F35A}" dt="2025-02-12T08:12:33.120" v="1" actId="478"/>
        <pc:sldMkLst>
          <pc:docMk/>
          <pc:sldMk cId="820030143" sldId="468"/>
        </pc:sldMkLst>
        <pc:picChg chg="del">
          <ac:chgData name="M Passby" userId="798add12-276d-4003-96cc-cac709000ff2" providerId="ADAL" clId="{66F1E106-CE1E-4A0F-9A2F-DD43F2D6F35A}" dt="2025-02-12T08:12:33.120" v="1" actId="478"/>
          <ac:picMkLst>
            <pc:docMk/>
            <pc:sldMk cId="820030143" sldId="468"/>
            <ac:picMk id="5" creationId="{619B5458-B127-2FFC-7F26-A997D4559752}"/>
          </ac:picMkLst>
        </pc:picChg>
        <pc:picChg chg="del">
          <ac:chgData name="M Passby" userId="798add12-276d-4003-96cc-cac709000ff2" providerId="ADAL" clId="{66F1E106-CE1E-4A0F-9A2F-DD43F2D6F35A}" dt="2025-02-12T08:12:19.822" v="0" actId="478"/>
          <ac:picMkLst>
            <pc:docMk/>
            <pc:sldMk cId="820030143" sldId="468"/>
            <ac:picMk id="6" creationId="{2995D207-BDE2-EC01-34D6-1C7281562511}"/>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2290" name="Rectangle 1">
            <a:extLst>
              <a:ext uri="{FF2B5EF4-FFF2-40B4-BE49-F238E27FC236}">
                <a16:creationId xmlns:a16="http://schemas.microsoft.com/office/drawing/2014/main" id="{96AF1521-527F-9A4A-B206-9C642680D718}"/>
              </a:ext>
            </a:extLst>
          </p:cNvPr>
          <p:cNvSpPr>
            <a:spLocks noGrp="1" noRot="1" noChangeAspect="1"/>
          </p:cNvSpPr>
          <p:nvPr>
            <p:ph type="sldImg"/>
          </p:nvPr>
        </p:nvSpPr>
        <p:spPr bwMode="auto">
          <a:xfrm>
            <a:off x="1143000" y="685800"/>
            <a:ext cx="4572000" cy="3429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2" name="Rectangle 2">
            <a:extLst>
              <a:ext uri="{FF2B5EF4-FFF2-40B4-BE49-F238E27FC236}">
                <a16:creationId xmlns:a16="http://schemas.microsoft.com/office/drawing/2014/main" id="{A5C551B8-6B7A-B445-8A47-DCE3FB8E68C8}"/>
              </a:ext>
            </a:extLst>
          </p:cNvPr>
          <p:cNvSpPr>
            <a:spLocks noGrp="1"/>
          </p:cNvSpPr>
          <p:nvPr>
            <p:ph type="body" sz="quarter" idx="1"/>
          </p:nvPr>
        </p:nvSpPr>
        <p:spPr bwMode="auto">
          <a:xfrm>
            <a:off x="914400" y="4343400"/>
            <a:ext cx="5029200" cy="4114800"/>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US" altLang="en-US" noProof="0">
                <a:sym typeface="Calibri" panose="020F0502020204030204" pitchFamily="34" charset="0"/>
              </a:rPr>
              <a:t>Click to edit Master text styles</a:t>
            </a:r>
          </a:p>
          <a:p>
            <a:pPr lvl="1"/>
            <a:r>
              <a:rPr lang="en-US" altLang="en-US" noProof="0">
                <a:sym typeface="Calibri" panose="020F0502020204030204" pitchFamily="34" charset="0"/>
              </a:rPr>
              <a:t>Second level</a:t>
            </a:r>
          </a:p>
          <a:p>
            <a:pPr lvl="2"/>
            <a:r>
              <a:rPr lang="en-US" altLang="en-US" noProof="0">
                <a:sym typeface="Calibri" panose="020F0502020204030204" pitchFamily="34" charset="0"/>
              </a:rPr>
              <a:t>Third level</a:t>
            </a:r>
          </a:p>
          <a:p>
            <a:pPr lvl="3"/>
            <a:r>
              <a:rPr lang="en-US" altLang="en-US" noProof="0">
                <a:sym typeface="Calibri" panose="020F0502020204030204" pitchFamily="34" charset="0"/>
              </a:rPr>
              <a:t>Fourth level</a:t>
            </a:r>
          </a:p>
          <a:p>
            <a:pPr lvl="4"/>
            <a:r>
              <a:rPr lang="en-US" altLang="en-US" noProof="0">
                <a:sym typeface="Calibri" panose="020F0502020204030204" pitchFamily="34" charset="0"/>
              </a:rPr>
              <a:t>Fifth level</a:t>
            </a:r>
          </a:p>
        </p:txBody>
      </p:sp>
    </p:spTree>
    <p:extLst>
      <p:ext uri="{BB962C8B-B14F-4D97-AF65-F5344CB8AC3E}">
        <p14:creationId xmlns:p14="http://schemas.microsoft.com/office/powerpoint/2010/main" val="3319685432"/>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indent="2286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indent="4572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indent="6858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indent="914400" algn="l" rtl="0" eaLnBrk="0" fontAlgn="base" hangingPunct="0">
      <a:spcBef>
        <a:spcPct val="0"/>
      </a:spcBef>
      <a:spcAft>
        <a:spcPct val="0"/>
      </a:spcAft>
      <a:defRPr sz="1200" kern="1200">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Slide Image Placeholder 1">
            <a:extLst>
              <a:ext uri="{FF2B5EF4-FFF2-40B4-BE49-F238E27FC236}">
                <a16:creationId xmlns:a16="http://schemas.microsoft.com/office/drawing/2014/main" id="{0DF8A2E6-9C85-B947-9248-60269C7C293F}"/>
              </a:ext>
            </a:extLst>
          </p:cNvPr>
          <p:cNvSpPr>
            <a:spLocks noGrp="1" noRot="1" noChangeAspect="1" noTextEdit="1"/>
          </p:cNvSpPr>
          <p:nvPr>
            <p:ph type="sldImg"/>
          </p:nvPr>
        </p:nvSpPr>
        <p:spPr>
          <a:xfrm>
            <a:off x="381000" y="685800"/>
            <a:ext cx="6096000" cy="3429000"/>
          </a:xfrm>
        </p:spPr>
      </p:sp>
      <p:sp>
        <p:nvSpPr>
          <p:cNvPr id="14338" name="Notes Placeholder 2">
            <a:extLst>
              <a:ext uri="{FF2B5EF4-FFF2-40B4-BE49-F238E27FC236}">
                <a16:creationId xmlns:a16="http://schemas.microsoft.com/office/drawing/2014/main" id="{71E924FA-A663-404C-B461-BD34C4D994BC}"/>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b="1" dirty="0">
                <a:latin typeface="Calibri"/>
                <a:cs typeface="Calibri"/>
              </a:rPr>
              <a:t>For this presentation, you will need to </a:t>
            </a:r>
            <a:r>
              <a:rPr lang="en-US" altLang="en-US" b="1" dirty="0">
                <a:latin typeface="Calibri"/>
                <a:cs typeface="Calibri"/>
              </a:rPr>
              <a:t>download and print out the following resources and information for parents:</a:t>
            </a:r>
          </a:p>
          <a:p>
            <a:pPr marL="171450" indent="-171450">
              <a:buFont typeface="Arial" panose="020B0604020202020204" pitchFamily="34" charset="0"/>
              <a:buChar char="•"/>
            </a:pPr>
            <a:r>
              <a:rPr lang="en-US" altLang="en-US" dirty="0">
                <a:latin typeface="Calibri"/>
                <a:cs typeface="Calibri"/>
              </a:rPr>
              <a:t>the parent</a:t>
            </a:r>
            <a:r>
              <a:rPr lang="en-US" dirty="0">
                <a:latin typeface="Calibri"/>
                <a:ea typeface="Calibri"/>
                <a:cs typeface="Calibri"/>
              </a:rPr>
              <a:t> </a:t>
            </a:r>
            <a:r>
              <a:rPr lang="en-US" dirty="0">
                <a:latin typeface="Calibri" panose="020F0502020204030204" pitchFamily="34" charset="0"/>
                <a:ea typeface="Calibri"/>
                <a:cs typeface="Calibri" panose="020F0502020204030204" pitchFamily="34" charset="0"/>
              </a:rPr>
              <a:t>handout </a:t>
            </a:r>
            <a:r>
              <a:rPr lang="en-US" b="0" dirty="0">
                <a:latin typeface="Calibri" panose="020F0502020204030204" pitchFamily="34" charset="0"/>
                <a:ea typeface="Calibri"/>
                <a:cs typeface="Calibri" panose="020F0502020204030204" pitchFamily="34" charset="0"/>
              </a:rPr>
              <a:t>‘</a:t>
            </a:r>
            <a:r>
              <a:rPr lang="en-GB" b="0" dirty="0">
                <a:effectLst/>
                <a:latin typeface="Calibri" panose="020F0502020204030204" pitchFamily="34" charset="0"/>
                <a:cs typeface="Calibri" panose="020F0502020204030204" pitchFamily="34" charset="0"/>
              </a:rPr>
              <a:t>Your child’s reading journey – Year 1 Phonics Screening Check’</a:t>
            </a:r>
          </a:p>
          <a:p>
            <a:pPr marL="171450" indent="-171450">
              <a:buFont typeface="Arial"/>
              <a:buChar char="•"/>
            </a:pPr>
            <a:r>
              <a:rPr lang="en-US" dirty="0">
                <a:latin typeface="Calibri"/>
                <a:cs typeface="Calibri"/>
              </a:rPr>
              <a:t>‘Grow the code’ chart/mat</a:t>
            </a:r>
          </a:p>
          <a:p>
            <a:pPr marL="0" indent="0">
              <a:buFont typeface="Arial"/>
              <a:buNone/>
            </a:pPr>
            <a:endParaRPr lang="en-US" dirty="0">
              <a:latin typeface="Calibri"/>
              <a:ea typeface="Calibri"/>
              <a:cs typeface="Calibri"/>
            </a:endParaRPr>
          </a:p>
          <a:p>
            <a:pPr marL="0" marR="0" lvl="0" indent="0" algn="l" defTabSz="914400" rtl="0" eaLnBrk="0" fontAlgn="base" latinLnBrk="0" hangingPunct="0">
              <a:lnSpc>
                <a:spcPct val="100000"/>
              </a:lnSpc>
              <a:spcBef>
                <a:spcPct val="0"/>
              </a:spcBef>
              <a:spcAft>
                <a:spcPct val="0"/>
              </a:spcAft>
              <a:buClrTx/>
              <a:buSzTx/>
              <a:buFont typeface="Arial"/>
              <a:buNone/>
              <a:tabLst/>
              <a:defRPr/>
            </a:pPr>
            <a:r>
              <a:rPr lang="en-US" i="0" dirty="0">
                <a:latin typeface="Calibri"/>
                <a:cs typeface="Calibri"/>
              </a:rPr>
              <a:t>You will need:</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lang="en-US" i="0" dirty="0">
                <a:latin typeface="Calibri"/>
                <a:cs typeface="Calibri"/>
              </a:rPr>
              <a:t>access to the Little Wandle website</a:t>
            </a:r>
            <a:endParaRPr lang="en-US" i="0" dirty="0"/>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lang="en-US" i="0" dirty="0">
                <a:latin typeface="Calibri"/>
                <a:cs typeface="Calibri"/>
              </a:rPr>
              <a:t>a copy of the Little Wandle Glossary (in Getting started/Teaching).</a:t>
            </a:r>
          </a:p>
          <a:p>
            <a:endParaRPr lang="en-US" altLang="en-US" dirty="0"/>
          </a:p>
        </p:txBody>
      </p:sp>
    </p:spTree>
    <p:extLst>
      <p:ext uri="{BB962C8B-B14F-4D97-AF65-F5344CB8AC3E}">
        <p14:creationId xmlns:p14="http://schemas.microsoft.com/office/powerpoint/2010/main" val="1498618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charset="0"/>
              <a:buNone/>
            </a:pPr>
            <a:r>
              <a:rPr lang="en-GB" b="1" dirty="0">
                <a:latin typeface="Calibri"/>
                <a:cs typeface="Calibri"/>
              </a:rPr>
              <a:t>Slide purpose:</a:t>
            </a:r>
            <a:endParaRPr lang="en-US" b="0" dirty="0">
              <a:latin typeface="Calibri" panose="020F0502020204030204" pitchFamily="34" charset="0"/>
              <a:cs typeface="Calibri" panose="020F0502020204030204" pitchFamily="34" charset="0"/>
            </a:endParaRPr>
          </a:p>
          <a:p>
            <a:pPr marL="171450" indent="-171450">
              <a:buFont typeface="Arial" charset="0"/>
              <a:buChar char="•"/>
            </a:pPr>
            <a:r>
              <a:rPr lang="en-US" dirty="0">
                <a:latin typeface="Calibri"/>
                <a:cs typeface="Calibri"/>
              </a:rPr>
              <a:t>To share </a:t>
            </a:r>
            <a:r>
              <a:rPr lang="en-GB" b="0" dirty="0">
                <a:latin typeface="Calibri"/>
                <a:cs typeface="Calibri"/>
              </a:rPr>
              <a:t>the link that research has established between loving reading and being successful academically.</a:t>
            </a:r>
            <a:endParaRPr lang="en-US" b="0" dirty="0">
              <a:latin typeface="Calibri"/>
              <a:cs typeface="Calibri"/>
            </a:endParaRPr>
          </a:p>
          <a:p>
            <a:pPr marL="171450" indent="-171450">
              <a:buFont typeface="Arial,Sans-Serif"/>
              <a:buChar char="•"/>
            </a:pPr>
            <a:endParaRPr lang="en-GB" dirty="0"/>
          </a:p>
          <a:p>
            <a:pPr marL="0" indent="0">
              <a:buFont typeface="Arial,Sans-Serif"/>
              <a:buNone/>
            </a:pPr>
            <a:r>
              <a:rPr lang="en-GB" b="1" dirty="0">
                <a:latin typeface="Calibri"/>
                <a:cs typeface="Calibri"/>
              </a:rPr>
              <a:t>Suggested script:</a:t>
            </a:r>
            <a:endParaRPr lang="en-US" dirty="0">
              <a:latin typeface="Calibri"/>
              <a:cs typeface="Calibri"/>
            </a:endParaRPr>
          </a:p>
          <a:p>
            <a:pPr marL="171450" indent="-171450">
              <a:buFont typeface="Arial,Sans-Serif"/>
              <a:buChar char="•"/>
            </a:pPr>
            <a:r>
              <a:rPr lang="en-GB" i="1" dirty="0">
                <a:latin typeface="Calibri"/>
                <a:cs typeface="Calibri"/>
              </a:rPr>
              <a:t>Let's start our session with a quote from the Organisation for Economic Co-operation and Development...</a:t>
            </a:r>
            <a:endParaRPr lang="en-GB" dirty="0">
              <a:latin typeface="Calibri"/>
              <a:cs typeface="Calibri"/>
            </a:endParaRPr>
          </a:p>
          <a:p>
            <a:pPr marL="171450" indent="-171450">
              <a:buFont typeface="Arial,Sans-Serif"/>
              <a:buChar char="•"/>
            </a:pPr>
            <a:r>
              <a:rPr lang="en-GB" i="0" dirty="0">
                <a:latin typeface="Calibri"/>
                <a:cs typeface="Calibri"/>
              </a:rPr>
              <a:t>Read the quote.</a:t>
            </a:r>
          </a:p>
          <a:p>
            <a:pPr marL="171450" indent="-171450">
              <a:buFont typeface="Arial,Sans-Serif"/>
              <a:buChar char="•"/>
            </a:pPr>
            <a:r>
              <a:rPr lang="en-GB" i="1" dirty="0">
                <a:latin typeface="Calibri"/>
                <a:cs typeface="Calibri"/>
              </a:rPr>
              <a:t>This quote reminds us of the importance not just of teaching children to read, but also of teaching them to love reading. </a:t>
            </a:r>
            <a:endParaRPr lang="en-GB" dirty="0">
              <a:latin typeface="Calibri"/>
              <a:cs typeface="Calibri"/>
            </a:endParaRPr>
          </a:p>
          <a:p>
            <a:pPr marL="171450" indent="-171450">
              <a:buFont typeface="Arial,Sans-Serif"/>
              <a:buChar char="•"/>
            </a:pPr>
            <a:r>
              <a:rPr lang="en-GB" i="1" dirty="0">
                <a:latin typeface="Calibri"/>
                <a:cs typeface="Calibri"/>
              </a:rPr>
              <a:t>Today, we're going to talk about phonics, but we always see phonics as the route into reading and a love of reading as the ultimate goal of phonics teaching.</a:t>
            </a:r>
            <a:endParaRPr lang="en-GB" dirty="0">
              <a:latin typeface="Calibri"/>
              <a:cs typeface="Calibri"/>
            </a:endParaRPr>
          </a:p>
          <a:p>
            <a:endParaRPr lang="en-GB" dirty="0"/>
          </a:p>
        </p:txBody>
      </p:sp>
    </p:spTree>
    <p:extLst>
      <p:ext uri="{BB962C8B-B14F-4D97-AF65-F5344CB8AC3E}">
        <p14:creationId xmlns:p14="http://schemas.microsoft.com/office/powerpoint/2010/main" val="37621572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5263935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Sans-Serif"/>
              <a:buNone/>
            </a:pPr>
            <a:r>
              <a:rPr lang="en-GB" b="1" dirty="0">
                <a:latin typeface="Calibri"/>
                <a:cs typeface="Calibri"/>
              </a:rPr>
              <a:t>Slide purpose:</a:t>
            </a:r>
          </a:p>
          <a:p>
            <a:pPr marL="171450" indent="-171450">
              <a:buFont typeface="Arial" panose="020B0604020202020204" pitchFamily="34" charset="0"/>
              <a:buChar char="•"/>
            </a:pPr>
            <a:r>
              <a:rPr lang="en-GB" b="0" dirty="0">
                <a:latin typeface="Calibri"/>
                <a:cs typeface="Calibri"/>
              </a:rPr>
              <a:t>To provide s</a:t>
            </a:r>
            <a:r>
              <a:rPr lang="en-GB" dirty="0">
                <a:latin typeface="Calibri"/>
                <a:cs typeface="Calibri"/>
              </a:rPr>
              <a:t>imple definitions of key terminology</a:t>
            </a:r>
            <a:r>
              <a:rPr lang="en-GB" b="0" dirty="0">
                <a:latin typeface="Calibri"/>
                <a:cs typeface="Calibri"/>
              </a:rPr>
              <a:t>. </a:t>
            </a:r>
          </a:p>
          <a:p>
            <a:pPr marL="171450" indent="-171450">
              <a:buFont typeface="Arial,Sans-Serif"/>
              <a:buChar char="•"/>
            </a:pPr>
            <a:endParaRPr lang="en-GB" dirty="0"/>
          </a:p>
          <a:p>
            <a:pPr marL="0" indent="0">
              <a:buFont typeface="Arial,Sans-Serif"/>
              <a:buNone/>
            </a:pPr>
            <a:r>
              <a:rPr lang="en-GB" b="1" dirty="0">
                <a:latin typeface="Calibri"/>
                <a:cs typeface="Calibri"/>
              </a:rPr>
              <a:t>Suggested script:</a:t>
            </a:r>
            <a:endParaRPr lang="en-US" b="0" i="0" dirty="0">
              <a:latin typeface="Calibri"/>
              <a:cs typeface="Calibri"/>
            </a:endParaRPr>
          </a:p>
          <a:p>
            <a:pPr marL="171450" indent="-171450">
              <a:buFont typeface="Arial,Sans-Serif"/>
              <a:buChar char="•"/>
            </a:pPr>
            <a:r>
              <a:rPr lang="en-US" i="0" dirty="0">
                <a:latin typeface="Calibri"/>
                <a:cs typeface="Calibri"/>
              </a:rPr>
              <a:t>Review what each word means – use our glossary to help: https://</a:t>
            </a:r>
            <a:r>
              <a:rPr lang="en-US" i="0" dirty="0" err="1">
                <a:latin typeface="Calibri"/>
                <a:cs typeface="Calibri"/>
              </a:rPr>
              <a:t>www.littlewandlelettersandsounds.org.uk</a:t>
            </a:r>
            <a:r>
              <a:rPr lang="en-US" i="0" dirty="0">
                <a:latin typeface="Calibri"/>
                <a:cs typeface="Calibri"/>
              </a:rPr>
              <a:t>/resources/my-letters-and-sounds/getting-started/</a:t>
            </a:r>
          </a:p>
          <a:p>
            <a:pPr marL="171450" indent="-171450">
              <a:buFont typeface="Arial,Sans-Serif"/>
              <a:buChar char="•"/>
            </a:pPr>
            <a:r>
              <a:rPr lang="en-US" i="1" dirty="0"/>
              <a:t>Children</a:t>
            </a:r>
            <a:r>
              <a:rPr lang="en-US" i="1" baseline="0" dirty="0"/>
              <a:t> will have already learned most of these terms. In Y1, split digraphs are introduced </a:t>
            </a:r>
            <a:r>
              <a:rPr lang="en-US" i="0" baseline="0" dirty="0"/>
              <a:t>(see glossary for definition).</a:t>
            </a:r>
          </a:p>
          <a:p>
            <a:endParaRPr lang="en-US" i="1" dirty="0"/>
          </a:p>
          <a:p>
            <a:endParaRPr lang="en-US" dirty="0"/>
          </a:p>
        </p:txBody>
      </p:sp>
    </p:spTree>
    <p:extLst>
      <p:ext uri="{BB962C8B-B14F-4D97-AF65-F5344CB8AC3E}">
        <p14:creationId xmlns:p14="http://schemas.microsoft.com/office/powerpoint/2010/main" val="9853618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charset="0"/>
              <a:buNone/>
            </a:pPr>
            <a:r>
              <a:rPr lang="en-GB" b="1" dirty="0">
                <a:latin typeface="Calibri"/>
                <a:cs typeface="Calibri"/>
              </a:rPr>
              <a:t>Slide purpose:</a:t>
            </a:r>
            <a:endParaRPr lang="en-US" b="0" dirty="0">
              <a:latin typeface="Calibri" panose="020F0502020204030204" pitchFamily="34" charset="0"/>
              <a:cs typeface="Calibri" panose="020F0502020204030204" pitchFamily="34" charset="0"/>
            </a:endParaRPr>
          </a:p>
          <a:p>
            <a:pPr marL="171450" indent="-171450">
              <a:buFont typeface="Arial" charset="0"/>
              <a:buChar char="•"/>
            </a:pPr>
            <a:r>
              <a:rPr lang="en-US" dirty="0">
                <a:latin typeface="Calibri"/>
                <a:cs typeface="Calibri"/>
              </a:rPr>
              <a:t>To provide an overview of P</a:t>
            </a:r>
            <a:r>
              <a:rPr lang="en-GB" dirty="0" err="1">
                <a:latin typeface="Calibri"/>
                <a:cs typeface="Calibri"/>
              </a:rPr>
              <a:t>hase</a:t>
            </a:r>
            <a:r>
              <a:rPr lang="en-GB" dirty="0">
                <a:latin typeface="Calibri"/>
                <a:cs typeface="Calibri"/>
              </a:rPr>
              <a:t> 5</a:t>
            </a:r>
            <a:r>
              <a:rPr lang="en-GB" baseline="0" dirty="0">
                <a:latin typeface="Calibri"/>
                <a:cs typeface="Calibri"/>
              </a:rPr>
              <a:t> </a:t>
            </a:r>
            <a:r>
              <a:rPr lang="en-GB" dirty="0">
                <a:latin typeface="Calibri"/>
                <a:cs typeface="Calibri"/>
              </a:rPr>
              <a:t>'Grow the code'</a:t>
            </a:r>
            <a:endParaRPr lang="en-GB" dirty="0">
              <a:cs typeface="Calibri"/>
            </a:endParaRPr>
          </a:p>
          <a:p>
            <a:endParaRPr lang="en-GB" dirty="0">
              <a:latin typeface="Calibri"/>
              <a:cs typeface="Calibri"/>
            </a:endParaRPr>
          </a:p>
          <a:p>
            <a:pPr marL="0" indent="0">
              <a:buFont typeface="Arial,Sans-Serif"/>
              <a:buNone/>
            </a:pPr>
            <a:r>
              <a:rPr lang="en-US" b="1" dirty="0">
                <a:latin typeface="Calibri"/>
                <a:cs typeface="Calibri"/>
              </a:rPr>
              <a:t>Suggested script:</a:t>
            </a:r>
            <a:endParaRPr lang="en-US" b="0" dirty="0">
              <a:latin typeface="Calibri"/>
              <a:cs typeface="Calibri"/>
            </a:endParaRPr>
          </a:p>
          <a:p>
            <a:pPr marL="171450" indent="-171450">
              <a:buFont typeface="Arial,Sans-Serif"/>
              <a:buChar char="•"/>
            </a:pPr>
            <a:r>
              <a:rPr lang="en-US" i="1" baseline="0" dirty="0">
                <a:latin typeface="Calibri"/>
                <a:cs typeface="Calibri"/>
              </a:rPr>
              <a:t>The children learn the last set of graphemes, including ones with alternative pronunciations. </a:t>
            </a:r>
            <a:endParaRPr lang="en-US" i="0" baseline="0" dirty="0">
              <a:latin typeface="Calibri" panose="020F0502020204030204" pitchFamily="34" charset="0"/>
              <a:cs typeface="Calibri" panose="020F0502020204030204" pitchFamily="34" charset="0"/>
            </a:endParaRPr>
          </a:p>
          <a:p>
            <a:pPr marL="171450" indent="-171450">
              <a:buFont typeface="Arial,Sans-Serif"/>
              <a:buChar char="•"/>
            </a:pPr>
            <a:r>
              <a:rPr lang="en-US" i="0" dirty="0">
                <a:latin typeface="Calibri"/>
                <a:cs typeface="Calibri"/>
              </a:rPr>
              <a:t>Play the video which explains how we teach Phase 5. (The first 20 seconds repeats the ‘How to say the sounds’ video but then goes on to explain what the alternative graphemes are for the sound /ai/).</a:t>
            </a:r>
          </a:p>
          <a:p>
            <a:pPr marL="171450" indent="-171450">
              <a:buFont typeface="Arial,Sans-Serif"/>
              <a:buChar char="•"/>
            </a:pPr>
            <a:r>
              <a:rPr lang="en-US" i="1" baseline="0" dirty="0">
                <a:latin typeface="Calibri"/>
                <a:cs typeface="Calibri"/>
              </a:rPr>
              <a:t>Children will also learn to ‘grow the code’ and will explore different ways of spelling the same phoneme and reading the same grapheme.</a:t>
            </a:r>
            <a:endParaRPr lang="en-US" i="0" baseline="0" dirty="0">
              <a:latin typeface="Calibri" panose="020F0502020204030204" pitchFamily="34" charset="0"/>
              <a:cs typeface="Calibri" panose="020F0502020204030204" pitchFamily="34" charset="0"/>
            </a:endParaRPr>
          </a:p>
          <a:p>
            <a:pPr marL="171450" indent="-171450">
              <a:buFont typeface="Arial,Sans-Serif"/>
              <a:buChar char="•"/>
            </a:pPr>
            <a:r>
              <a:rPr lang="en-US" i="1" baseline="0" dirty="0"/>
              <a:t>Children learn strategies so that they can distinguish between the same grapheme but different phoneme and the same phoneme but different grapheme. ‘Growing the code’ will support children as they get older with accurate spelling.</a:t>
            </a:r>
            <a:endParaRPr lang="en-US" i="1" dirty="0"/>
          </a:p>
        </p:txBody>
      </p:sp>
    </p:spTree>
    <p:extLst>
      <p:ext uri="{BB962C8B-B14F-4D97-AF65-F5344CB8AC3E}">
        <p14:creationId xmlns:p14="http://schemas.microsoft.com/office/powerpoint/2010/main" val="29850562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charset="0"/>
              <a:buNone/>
            </a:pPr>
            <a:r>
              <a:rPr lang="en-GB" b="1" dirty="0">
                <a:latin typeface="Calibri"/>
                <a:cs typeface="Calibri"/>
              </a:rPr>
              <a:t>Slide purpose:</a:t>
            </a:r>
            <a:endParaRPr lang="en-US" b="0" dirty="0">
              <a:latin typeface="Calibri" panose="020F0502020204030204" pitchFamily="34" charset="0"/>
              <a:cs typeface="Calibri" panose="020F0502020204030204" pitchFamily="34" charset="0"/>
            </a:endParaRPr>
          </a:p>
          <a:p>
            <a:pPr marL="171450" indent="-171450">
              <a:buFont typeface="Arial" charset="0"/>
              <a:buChar char="•"/>
            </a:pPr>
            <a:r>
              <a:rPr lang="en-US" dirty="0">
                <a:latin typeface="Calibri"/>
                <a:cs typeface="Calibri"/>
              </a:rPr>
              <a:t>To </a:t>
            </a:r>
            <a:r>
              <a:rPr lang="en-US" dirty="0" err="1">
                <a:latin typeface="Calibri"/>
                <a:cs typeface="Calibri"/>
              </a:rPr>
              <a:t>i</a:t>
            </a:r>
            <a:r>
              <a:rPr lang="en-GB" dirty="0" err="1">
                <a:latin typeface="Calibri"/>
                <a:cs typeface="Calibri"/>
              </a:rPr>
              <a:t>ntroduce</a:t>
            </a:r>
            <a:r>
              <a:rPr lang="en-GB" baseline="0" dirty="0">
                <a:latin typeface="Calibri"/>
                <a:cs typeface="Calibri"/>
              </a:rPr>
              <a:t> the </a:t>
            </a:r>
            <a:r>
              <a:rPr lang="en-GB" dirty="0">
                <a:latin typeface="Calibri"/>
                <a:cs typeface="Calibri"/>
              </a:rPr>
              <a:t>strategies that children need to become fluent readers.</a:t>
            </a:r>
            <a:endParaRPr lang="en-GB" b="1" dirty="0">
              <a:latin typeface="Calibri"/>
              <a:cs typeface="Calibri"/>
            </a:endParaRPr>
          </a:p>
          <a:p>
            <a:endParaRPr lang="en-GB" dirty="0">
              <a:latin typeface="Calibri"/>
              <a:cs typeface="Calibri"/>
            </a:endParaRPr>
          </a:p>
          <a:p>
            <a:pPr marL="0" indent="0">
              <a:buFont typeface="Arial,Sans-Serif"/>
              <a:buNone/>
            </a:pPr>
            <a:r>
              <a:rPr lang="en-US" b="1" dirty="0">
                <a:latin typeface="Calibri"/>
                <a:cs typeface="Calibri"/>
              </a:rPr>
              <a:t>Suggested script</a:t>
            </a:r>
          </a:p>
          <a:p>
            <a:pPr marL="171450" indent="-171450">
              <a:buFont typeface="Arial,Sans-Serif"/>
              <a:buChar char="•"/>
            </a:pPr>
            <a:r>
              <a:rPr lang="en-US" i="1" dirty="0"/>
              <a:t>Most children will now be</a:t>
            </a:r>
            <a:r>
              <a:rPr lang="en-US" i="1" baseline="0" dirty="0"/>
              <a:t> confident with using the strategy ‘blend in your head’ to build their fluency. </a:t>
            </a:r>
          </a:p>
          <a:p>
            <a:pPr marL="171450" indent="-171450">
              <a:buFont typeface="Arial,Sans-Serif"/>
              <a:buChar char="•"/>
            </a:pPr>
            <a:r>
              <a:rPr lang="en-US" i="1" baseline="0" dirty="0"/>
              <a:t>Blending in their head means children say the sounds quietly in their heads and then read the whole word out loud. Eventually, this will become automatic and children can read words that they know fluently.</a:t>
            </a:r>
          </a:p>
          <a:p>
            <a:pPr marL="171450" indent="-171450">
              <a:buFont typeface="Arial,Sans-Serif"/>
              <a:buChar char="•"/>
            </a:pPr>
            <a:r>
              <a:rPr lang="en-US" i="1" baseline="0" dirty="0"/>
              <a:t>Fluency is the ultimate goal to reading and is explicitly taught. </a:t>
            </a:r>
          </a:p>
          <a:p>
            <a:pPr marL="171450" indent="-171450">
              <a:buFont typeface="Arial,Sans-Serif"/>
              <a:buChar char="•"/>
            </a:pPr>
            <a:r>
              <a:rPr lang="en-US" i="1" baseline="0" dirty="0"/>
              <a:t>Children are also taught to spot digraphs in words before reading the word as a whole to help them with their fluency.</a:t>
            </a:r>
          </a:p>
          <a:p>
            <a:endParaRPr lang="en-US" i="1" baseline="0" dirty="0"/>
          </a:p>
          <a:p>
            <a:endParaRPr lang="en-GB" i="1" dirty="0"/>
          </a:p>
        </p:txBody>
      </p:sp>
    </p:spTree>
    <p:extLst>
      <p:ext uri="{BB962C8B-B14F-4D97-AF65-F5344CB8AC3E}">
        <p14:creationId xmlns:p14="http://schemas.microsoft.com/office/powerpoint/2010/main" val="17429927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6500002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charset="0"/>
              <a:buNone/>
            </a:pPr>
            <a:r>
              <a:rPr lang="en-GB" b="1" dirty="0">
                <a:latin typeface="Calibri"/>
                <a:cs typeface="Calibri"/>
              </a:rPr>
              <a:t>Slide purpose:</a:t>
            </a:r>
            <a:endParaRPr lang="en-US" b="0" dirty="0">
              <a:latin typeface="Calibri" panose="020F0502020204030204" pitchFamily="34" charset="0"/>
              <a:cs typeface="Calibri" panose="020F0502020204030204" pitchFamily="34" charset="0"/>
            </a:endParaRPr>
          </a:p>
          <a:p>
            <a:pPr marL="171450" indent="-171450">
              <a:buFont typeface="Arial" charset="0"/>
              <a:buChar char="•"/>
            </a:pPr>
            <a:r>
              <a:rPr lang="en-US" dirty="0">
                <a:latin typeface="Calibri"/>
                <a:cs typeface="Calibri"/>
              </a:rPr>
              <a:t>To introduce </a:t>
            </a:r>
            <a:r>
              <a:rPr lang="en-GB" dirty="0">
                <a:latin typeface="Calibri"/>
                <a:cs typeface="Calibri"/>
              </a:rPr>
              <a:t>the Phonics Screening Check.</a:t>
            </a:r>
            <a:endParaRPr lang="en-GB" dirty="0">
              <a:cs typeface="Calibri"/>
            </a:endParaRPr>
          </a:p>
          <a:p>
            <a:endParaRPr lang="en-GB" dirty="0">
              <a:latin typeface="Calibri"/>
              <a:cs typeface="Calibri"/>
            </a:endParaRPr>
          </a:p>
          <a:p>
            <a:pPr marL="0" indent="0">
              <a:buFont typeface="Arial,Sans-Serif"/>
              <a:buNone/>
            </a:pPr>
            <a:r>
              <a:rPr lang="en-US" b="1" dirty="0">
                <a:latin typeface="Calibri"/>
                <a:cs typeface="Calibri"/>
              </a:rPr>
              <a:t>Suggested script:</a:t>
            </a:r>
            <a:endParaRPr lang="en-US" b="0" dirty="0">
              <a:latin typeface="Calibri"/>
              <a:cs typeface="Calibri"/>
            </a:endParaRPr>
          </a:p>
          <a:p>
            <a:pPr marL="171450" indent="-171450">
              <a:buFont typeface="Arial,Sans-Serif"/>
              <a:buChar char="•"/>
            </a:pPr>
            <a:r>
              <a:rPr lang="en-GB" i="0" dirty="0"/>
              <a:t>Read the slide.</a:t>
            </a:r>
          </a:p>
        </p:txBody>
      </p:sp>
    </p:spTree>
    <p:extLst>
      <p:ext uri="{BB962C8B-B14F-4D97-AF65-F5344CB8AC3E}">
        <p14:creationId xmlns:p14="http://schemas.microsoft.com/office/powerpoint/2010/main" val="13869757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charset="0"/>
              <a:buNone/>
            </a:pPr>
            <a:r>
              <a:rPr lang="en-GB" b="1" dirty="0">
                <a:latin typeface="Calibri"/>
                <a:cs typeface="Calibri"/>
              </a:rPr>
              <a:t>Slide purpose:</a:t>
            </a:r>
            <a:endParaRPr lang="en-US" b="0" dirty="0">
              <a:latin typeface="Calibri" panose="020F0502020204030204" pitchFamily="34" charset="0"/>
              <a:cs typeface="Calibri" panose="020F0502020204030204" pitchFamily="34" charset="0"/>
            </a:endParaRPr>
          </a:p>
          <a:p>
            <a:pPr marL="171450" indent="-171450">
              <a:buFont typeface="Arial" charset="0"/>
              <a:buChar char="•"/>
            </a:pPr>
            <a:r>
              <a:rPr lang="en-US" dirty="0">
                <a:latin typeface="Calibri"/>
                <a:cs typeface="Calibri"/>
              </a:rPr>
              <a:t>To provide an o</a:t>
            </a:r>
            <a:r>
              <a:rPr lang="en-GB" dirty="0" err="1">
                <a:latin typeface="Calibri"/>
                <a:cs typeface="Calibri"/>
              </a:rPr>
              <a:t>verview</a:t>
            </a:r>
            <a:r>
              <a:rPr lang="en-GB" baseline="0" dirty="0">
                <a:latin typeface="Calibri"/>
                <a:cs typeface="Calibri"/>
              </a:rPr>
              <a:t> </a:t>
            </a:r>
            <a:r>
              <a:rPr lang="en-GB" dirty="0">
                <a:latin typeface="Calibri"/>
                <a:cs typeface="Calibri"/>
              </a:rPr>
              <a:t>of the Phonics Screening Check.</a:t>
            </a:r>
            <a:endParaRPr lang="en-GB" dirty="0">
              <a:cs typeface="Calibri"/>
            </a:endParaRPr>
          </a:p>
          <a:p>
            <a:endParaRPr lang="en-GB" dirty="0">
              <a:latin typeface="Calibri"/>
              <a:cs typeface="Calibri"/>
            </a:endParaRPr>
          </a:p>
          <a:p>
            <a:pPr marL="0" indent="0">
              <a:buFont typeface="Arial,Sans-Serif"/>
              <a:buNone/>
            </a:pPr>
            <a:r>
              <a:rPr lang="en-US" b="1" dirty="0">
                <a:latin typeface="Calibri"/>
                <a:cs typeface="Calibri"/>
              </a:rPr>
              <a:t>Suggested script:</a:t>
            </a:r>
            <a:endParaRPr lang="en-US" b="0" dirty="0">
              <a:latin typeface="Calibri"/>
              <a:cs typeface="Calibri"/>
            </a:endParaRPr>
          </a:p>
          <a:p>
            <a:pPr marL="171450" indent="-171450">
              <a:buFont typeface="Arial,Sans-Serif"/>
              <a:buChar char="•"/>
            </a:pPr>
            <a:r>
              <a:rPr lang="en-US" i="1" dirty="0"/>
              <a:t>Staff will use their judgement</a:t>
            </a:r>
            <a:r>
              <a:rPr lang="en-US" i="1" baseline="0" dirty="0"/>
              <a:t> on whether they feel children need a break from reading the 40 words. </a:t>
            </a:r>
          </a:p>
          <a:p>
            <a:pPr marL="171450" indent="-171450">
              <a:buFont typeface="Arial,Sans-Serif"/>
              <a:buChar char="•"/>
            </a:pPr>
            <a:r>
              <a:rPr lang="en-US" i="1" baseline="0" dirty="0"/>
              <a:t>If staff feel that the check is too much, they will stop.</a:t>
            </a:r>
            <a:endParaRPr lang="en-GB" i="1" dirty="0"/>
          </a:p>
        </p:txBody>
      </p:sp>
    </p:spTree>
    <p:extLst>
      <p:ext uri="{BB962C8B-B14F-4D97-AF65-F5344CB8AC3E}">
        <p14:creationId xmlns:p14="http://schemas.microsoft.com/office/powerpoint/2010/main" val="32981378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charset="0"/>
              <a:buNone/>
            </a:pPr>
            <a:r>
              <a:rPr lang="en-GB" b="1" dirty="0">
                <a:latin typeface="Calibri"/>
                <a:cs typeface="Calibri"/>
              </a:rPr>
              <a:t>Slide purpose:</a:t>
            </a:r>
            <a:endParaRPr lang="en-US" b="0" dirty="0">
              <a:latin typeface="Calibri" panose="020F0502020204030204" pitchFamily="34" charset="0"/>
              <a:cs typeface="Calibri" panose="020F0502020204030204" pitchFamily="34" charset="0"/>
            </a:endParaRPr>
          </a:p>
          <a:p>
            <a:pPr marL="171450" indent="-171450">
              <a:buFont typeface="Arial" charset="0"/>
              <a:buChar char="•"/>
            </a:pPr>
            <a:r>
              <a:rPr lang="en-US" dirty="0">
                <a:latin typeface="Calibri"/>
                <a:cs typeface="Calibri"/>
              </a:rPr>
              <a:t>To provide an o</a:t>
            </a:r>
            <a:r>
              <a:rPr lang="en-GB" dirty="0" err="1">
                <a:latin typeface="Calibri"/>
                <a:cs typeface="Calibri"/>
              </a:rPr>
              <a:t>verview</a:t>
            </a:r>
            <a:r>
              <a:rPr lang="en-GB" dirty="0">
                <a:latin typeface="Calibri"/>
                <a:cs typeface="Calibri"/>
              </a:rPr>
              <a:t> of ‘alien’ words </a:t>
            </a:r>
            <a:endParaRPr lang="en-GB" dirty="0">
              <a:cs typeface="Calibri"/>
            </a:endParaRPr>
          </a:p>
          <a:p>
            <a:endParaRPr lang="en-GB" dirty="0">
              <a:latin typeface="Calibri"/>
              <a:cs typeface="Calibri"/>
            </a:endParaRPr>
          </a:p>
          <a:p>
            <a:pPr marL="0" indent="0">
              <a:buFont typeface="Arial,Sans-Serif"/>
              <a:buNone/>
            </a:pPr>
            <a:r>
              <a:rPr lang="en-US" b="1" dirty="0">
                <a:latin typeface="Calibri"/>
                <a:cs typeface="Calibri"/>
              </a:rPr>
              <a:t>Suggested script:</a:t>
            </a:r>
            <a:endParaRPr lang="en-US" b="0" dirty="0">
              <a:latin typeface="Calibri"/>
              <a:cs typeface="Calibri"/>
            </a:endParaRPr>
          </a:p>
          <a:p>
            <a:pPr marL="171450" indent="-171450">
              <a:buFont typeface="Arial,Sans-Serif"/>
              <a:buChar char="•"/>
            </a:pPr>
            <a:r>
              <a:rPr lang="en-US" i="1" dirty="0"/>
              <a:t>A lot of the phonics curriculum is now focusing</a:t>
            </a:r>
            <a:r>
              <a:rPr lang="en-US" i="1" baseline="0" dirty="0"/>
              <a:t> on getting children to read fluently. However, we will teach children to </a:t>
            </a:r>
            <a:r>
              <a:rPr lang="en-US" b="1" i="1" baseline="0" dirty="0"/>
              <a:t>only</a:t>
            </a:r>
            <a:r>
              <a:rPr lang="en-US" i="1" baseline="0" dirty="0"/>
              <a:t> sound and blend alien words. This is because we want children to be accurate – speedy doesn’t always do it!</a:t>
            </a:r>
            <a:endParaRPr lang="en-GB" i="1" dirty="0"/>
          </a:p>
        </p:txBody>
      </p:sp>
    </p:spTree>
    <p:extLst>
      <p:ext uri="{BB962C8B-B14F-4D97-AF65-F5344CB8AC3E}">
        <p14:creationId xmlns:p14="http://schemas.microsoft.com/office/powerpoint/2010/main" val="5179747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6455523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charset="0"/>
              <a:buNone/>
            </a:pPr>
            <a:r>
              <a:rPr lang="en-GB" b="1" dirty="0">
                <a:latin typeface="Calibri"/>
                <a:cs typeface="Calibri"/>
              </a:rPr>
              <a:t>Slide purpose:</a:t>
            </a:r>
            <a:endParaRPr lang="en-US" b="0" dirty="0">
              <a:latin typeface="Calibri" panose="020F0502020204030204" pitchFamily="34" charset="0"/>
              <a:cs typeface="Calibri" panose="020F0502020204030204" pitchFamily="34" charset="0"/>
            </a:endParaRPr>
          </a:p>
          <a:p>
            <a:pPr marL="171450" indent="-171450">
              <a:buFont typeface="Arial" charset="0"/>
              <a:buChar char="•"/>
            </a:pPr>
            <a:r>
              <a:rPr lang="en-US" dirty="0">
                <a:latin typeface="Calibri"/>
                <a:cs typeface="Calibri"/>
              </a:rPr>
              <a:t>To </a:t>
            </a:r>
            <a:r>
              <a:rPr lang="en-GB" dirty="0">
                <a:latin typeface="Calibri"/>
                <a:cs typeface="Calibri"/>
              </a:rPr>
              <a:t>introduce the values of</a:t>
            </a:r>
            <a:r>
              <a:rPr lang="en-GB" baseline="0" dirty="0">
                <a:latin typeface="Calibri"/>
                <a:cs typeface="Calibri"/>
              </a:rPr>
              <a:t> </a:t>
            </a:r>
            <a:r>
              <a:rPr lang="en-GB" dirty="0">
                <a:latin typeface="Calibri"/>
                <a:cs typeface="Calibri"/>
              </a:rPr>
              <a:t>reading at home.</a:t>
            </a:r>
            <a:endParaRPr lang="en-US" dirty="0"/>
          </a:p>
          <a:p>
            <a:pPr marL="171450" indent="-171450">
              <a:buFont typeface="Arial"/>
              <a:buChar char="•"/>
            </a:pPr>
            <a:endParaRPr lang="en-GB" b="1" dirty="0">
              <a:latin typeface="Calibri"/>
              <a:cs typeface="Calibri"/>
            </a:endParaRPr>
          </a:p>
          <a:p>
            <a:pPr marL="0" indent="0">
              <a:buFont typeface="Arial"/>
              <a:buNone/>
            </a:pPr>
            <a:r>
              <a:rPr lang="en-GB" b="1" dirty="0">
                <a:latin typeface="Calibri"/>
                <a:cs typeface="Calibri"/>
              </a:rPr>
              <a:t>Suggested script:</a:t>
            </a:r>
            <a:endParaRPr lang="en-GB" b="0" i="1" dirty="0">
              <a:latin typeface="Calibri"/>
              <a:ea typeface="Calibri"/>
              <a:cs typeface="Calibri"/>
            </a:endParaRPr>
          </a:p>
          <a:p>
            <a:pPr marL="171450" indent="-171450">
              <a:buFont typeface="Arial"/>
              <a:buChar char="•"/>
            </a:pPr>
            <a:r>
              <a:rPr lang="en-GB" i="1" dirty="0">
                <a:latin typeface="Calibri"/>
                <a:ea typeface="Calibri"/>
                <a:cs typeface="Calibri"/>
              </a:rPr>
              <a:t>You play a crucial part in your child's reading and the most important thing you can do is read with them. </a:t>
            </a:r>
          </a:p>
          <a:p>
            <a:pPr marL="171450" indent="-171450">
              <a:buFont typeface="Arial"/>
              <a:buChar char="•"/>
            </a:pPr>
            <a:r>
              <a:rPr lang="en-GB" i="0" dirty="0">
                <a:latin typeface="Calibri"/>
                <a:ea typeface="Calibri"/>
                <a:cs typeface="Calibri"/>
              </a:rPr>
              <a:t>Read the slide.</a:t>
            </a:r>
          </a:p>
          <a:p>
            <a:pPr marL="171450" indent="-171450">
              <a:buFont typeface="Arial"/>
              <a:buChar char="•"/>
            </a:pPr>
            <a:r>
              <a:rPr lang="en-GB" i="1" dirty="0"/>
              <a:t>Celebrate child’s success at school.</a:t>
            </a:r>
          </a:p>
          <a:p>
            <a:pPr marL="171450" indent="-171450">
              <a:buFont typeface="Arial"/>
              <a:buChar char="•"/>
            </a:pPr>
            <a:r>
              <a:rPr lang="en-GB" i="1" dirty="0"/>
              <a:t>Make time for reading at home!</a:t>
            </a:r>
          </a:p>
        </p:txBody>
      </p:sp>
    </p:spTree>
    <p:extLst>
      <p:ext uri="{BB962C8B-B14F-4D97-AF65-F5344CB8AC3E}">
        <p14:creationId xmlns:p14="http://schemas.microsoft.com/office/powerpoint/2010/main" val="32691805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charset="0"/>
              <a:buNone/>
            </a:pPr>
            <a:r>
              <a:rPr lang="en-GB" b="1" dirty="0">
                <a:latin typeface="Calibri"/>
                <a:cs typeface="Calibri"/>
              </a:rPr>
              <a:t>Slide purpose:</a:t>
            </a:r>
            <a:endParaRPr lang="en-US" b="0" dirty="0">
              <a:latin typeface="Calibri" panose="020F0502020204030204" pitchFamily="34" charset="0"/>
              <a:cs typeface="Calibri" panose="020F0502020204030204" pitchFamily="34" charset="0"/>
            </a:endParaRPr>
          </a:p>
          <a:p>
            <a:pPr marL="171450" indent="-171450">
              <a:buFont typeface="Arial" charset="0"/>
              <a:buChar char="•"/>
            </a:pPr>
            <a:r>
              <a:rPr lang="en-US" dirty="0">
                <a:latin typeface="Calibri"/>
                <a:cs typeface="Calibri"/>
              </a:rPr>
              <a:t>To </a:t>
            </a:r>
            <a:r>
              <a:rPr lang="en-GB" b="0" dirty="0"/>
              <a:t>outline the </a:t>
            </a:r>
            <a:r>
              <a:rPr lang="en-GB" dirty="0">
                <a:latin typeface="Calibri"/>
                <a:cs typeface="Calibri"/>
              </a:rPr>
              <a:t>process and format of reading at home.</a:t>
            </a:r>
            <a:endParaRPr lang="en-US" dirty="0"/>
          </a:p>
          <a:p>
            <a:endParaRPr lang="en-GB" dirty="0">
              <a:latin typeface="Calibri"/>
              <a:cs typeface="Calibri"/>
            </a:endParaRPr>
          </a:p>
          <a:p>
            <a:pPr marL="0" indent="0">
              <a:buFont typeface="Arial" charset="0"/>
              <a:buNone/>
            </a:pPr>
            <a:r>
              <a:rPr lang="en-GB" b="1" dirty="0">
                <a:latin typeface="Calibri"/>
                <a:cs typeface="Calibri"/>
              </a:rPr>
              <a:t>Suggested script:</a:t>
            </a:r>
            <a:endParaRPr lang="en-GB" b="1" dirty="0">
              <a:latin typeface="Calibri" panose="020F0502020204030204" pitchFamily="34" charset="0"/>
              <a:cs typeface="Calibri"/>
            </a:endParaRPr>
          </a:p>
          <a:p>
            <a:pPr marL="171450" indent="-171450">
              <a:buFont typeface="Arial" charset="0"/>
              <a:buChar char="•"/>
            </a:pPr>
            <a:r>
              <a:rPr lang="en-US" i="1" dirty="0"/>
              <a:t>As well as the ‘learning to read’ book that your child will bring home they will also bring home a book for sharing with you. </a:t>
            </a:r>
          </a:p>
          <a:p>
            <a:pPr marL="171450" indent="-171450">
              <a:buFont typeface="Arial" charset="0"/>
              <a:buChar char="•"/>
            </a:pPr>
            <a:r>
              <a:rPr lang="en-US" i="1" dirty="0"/>
              <a:t>This book is SO important. This is how we are going to give them the WILL to read. </a:t>
            </a:r>
          </a:p>
          <a:p>
            <a:pPr marL="171450" indent="-171450">
              <a:buFont typeface="Arial" charset="0"/>
              <a:buChar char="•"/>
            </a:pPr>
            <a:r>
              <a:rPr lang="en-US" i="1" dirty="0"/>
              <a:t>Please read with your child as often as you can – at least once a day if possible.</a:t>
            </a:r>
          </a:p>
          <a:p>
            <a:endParaRPr lang="en-US" i="1" dirty="0"/>
          </a:p>
          <a:p>
            <a:endParaRPr lang="en-US" dirty="0"/>
          </a:p>
        </p:txBody>
      </p:sp>
    </p:spTree>
    <p:extLst>
      <p:ext uri="{BB962C8B-B14F-4D97-AF65-F5344CB8AC3E}">
        <p14:creationId xmlns:p14="http://schemas.microsoft.com/office/powerpoint/2010/main" val="32854457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charset="0"/>
              <a:buNone/>
            </a:pPr>
            <a:r>
              <a:rPr lang="en-GB" b="1" dirty="0">
                <a:latin typeface="Calibri"/>
                <a:cs typeface="Calibri"/>
              </a:rPr>
              <a:t>Slide purpose:</a:t>
            </a:r>
            <a:endParaRPr lang="en-US" b="0" dirty="0">
              <a:latin typeface="Calibri" panose="020F0502020204030204" pitchFamily="34" charset="0"/>
              <a:cs typeface="Calibri" panose="020F0502020204030204" pitchFamily="34" charset="0"/>
            </a:endParaRPr>
          </a:p>
          <a:p>
            <a:pPr marL="171450" indent="-171450">
              <a:buFont typeface="Arial" charset="0"/>
              <a:buChar char="•"/>
            </a:pPr>
            <a:r>
              <a:rPr lang="en-US" dirty="0">
                <a:latin typeface="Calibri"/>
                <a:cs typeface="Calibri"/>
              </a:rPr>
              <a:t>To </a:t>
            </a:r>
            <a:r>
              <a:rPr lang="en-GB" dirty="0">
                <a:latin typeface="Calibri"/>
                <a:cs typeface="Calibri"/>
              </a:rPr>
              <a:t>give guidance on reading the decodable</a:t>
            </a:r>
            <a:r>
              <a:rPr lang="en-GB" baseline="0" dirty="0">
                <a:latin typeface="Calibri"/>
                <a:cs typeface="Calibri"/>
              </a:rPr>
              <a:t> book at home.</a:t>
            </a:r>
            <a:endParaRPr lang="en-US" dirty="0"/>
          </a:p>
          <a:p>
            <a:endParaRPr lang="en-GB" dirty="0">
              <a:latin typeface="Calibri"/>
              <a:cs typeface="Calibri"/>
            </a:endParaRPr>
          </a:p>
          <a:p>
            <a:pPr marL="0" indent="0">
              <a:buFont typeface="Arial" charset="0"/>
              <a:buNone/>
            </a:pPr>
            <a:r>
              <a:rPr lang="en-GB" b="1" dirty="0">
                <a:latin typeface="Calibri"/>
                <a:cs typeface="Calibri"/>
              </a:rPr>
              <a:t>Suggested script:</a:t>
            </a:r>
          </a:p>
          <a:p>
            <a:pPr marL="171450" indent="-171450">
              <a:buFont typeface="Arial" charset="0"/>
              <a:buChar char="•"/>
            </a:pPr>
            <a:r>
              <a:rPr lang="en-US" i="1" dirty="0"/>
              <a:t>Children shouldn’t find reading</a:t>
            </a:r>
            <a:r>
              <a:rPr lang="en-US" i="1" baseline="0" dirty="0"/>
              <a:t> their phonics book hard! </a:t>
            </a:r>
          </a:p>
          <a:p>
            <a:pPr marL="171450" indent="-171450">
              <a:buFont typeface="Arial" charset="0"/>
              <a:buChar char="•"/>
            </a:pPr>
            <a:r>
              <a:rPr lang="en-US" i="1" baseline="0" dirty="0"/>
              <a:t>We want them to bring a book home that they can read mostly fluently.</a:t>
            </a:r>
            <a:endParaRPr lang="en-US" i="1" dirty="0"/>
          </a:p>
        </p:txBody>
      </p:sp>
    </p:spTree>
    <p:extLst>
      <p:ext uri="{BB962C8B-B14F-4D97-AF65-F5344CB8AC3E}">
        <p14:creationId xmlns:p14="http://schemas.microsoft.com/office/powerpoint/2010/main" val="33405945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charset="0"/>
              <a:buNone/>
            </a:pPr>
            <a:r>
              <a:rPr lang="en-GB" b="1" dirty="0">
                <a:latin typeface="Calibri"/>
                <a:cs typeface="Calibri"/>
              </a:rPr>
              <a:t>Slide purpose:</a:t>
            </a:r>
            <a:endParaRPr lang="en-US" b="0" dirty="0">
              <a:latin typeface="Calibri" panose="020F0502020204030204" pitchFamily="34" charset="0"/>
              <a:cs typeface="Calibri" panose="020F0502020204030204" pitchFamily="34" charset="0"/>
            </a:endParaRPr>
          </a:p>
          <a:p>
            <a:pPr marL="171450" indent="-171450">
              <a:buFont typeface="Arial" charset="0"/>
              <a:buChar char="•"/>
            </a:pPr>
            <a:r>
              <a:rPr lang="en-US" dirty="0">
                <a:latin typeface="Calibri"/>
                <a:cs typeface="Calibri"/>
              </a:rPr>
              <a:t>To </a:t>
            </a:r>
            <a:r>
              <a:rPr lang="en-GB" dirty="0">
                <a:latin typeface="Calibri"/>
                <a:cs typeface="Calibri"/>
              </a:rPr>
              <a:t>give guidance on</a:t>
            </a:r>
            <a:r>
              <a:rPr lang="en-GB" baseline="0" dirty="0">
                <a:latin typeface="Calibri"/>
                <a:cs typeface="Calibri"/>
              </a:rPr>
              <a:t> </a:t>
            </a:r>
            <a:r>
              <a:rPr lang="en-GB" dirty="0">
                <a:latin typeface="Calibri"/>
                <a:cs typeface="Calibri"/>
              </a:rPr>
              <a:t>reading the shared book at home.</a:t>
            </a:r>
          </a:p>
          <a:p>
            <a:pPr marL="171450" indent="-171450">
              <a:buFont typeface="Arial"/>
              <a:buChar char="•"/>
            </a:pPr>
            <a:endParaRPr lang="en-GB" dirty="0">
              <a:latin typeface="Calibri"/>
              <a:cs typeface="Calibri"/>
            </a:endParaRPr>
          </a:p>
          <a:p>
            <a:pPr marL="0" indent="0">
              <a:buFont typeface="Arial" charset="0"/>
              <a:buNone/>
            </a:pPr>
            <a:r>
              <a:rPr lang="en-GB" b="1" dirty="0">
                <a:latin typeface="Calibri"/>
                <a:cs typeface="Calibri"/>
              </a:rPr>
              <a:t>Suggested script:</a:t>
            </a:r>
            <a:endParaRPr lang="en-GB" b="1" dirty="0"/>
          </a:p>
          <a:p>
            <a:pPr marL="171450" indent="-171450">
              <a:buFont typeface="Arial"/>
              <a:buChar char="•"/>
            </a:pPr>
            <a:r>
              <a:rPr lang="en-GB" i="1" dirty="0">
                <a:latin typeface="Calibri"/>
                <a:cs typeface="Calibri"/>
              </a:rPr>
              <a:t>Reading to your child daily can open a variety of doors to your child's education, imagination</a:t>
            </a:r>
            <a:r>
              <a:rPr lang="en-GB" i="1" baseline="0" dirty="0">
                <a:latin typeface="Calibri"/>
                <a:cs typeface="Calibri"/>
              </a:rPr>
              <a:t> and</a:t>
            </a:r>
            <a:r>
              <a:rPr lang="en-GB" i="1" dirty="0">
                <a:latin typeface="Calibri"/>
                <a:cs typeface="Calibri"/>
              </a:rPr>
              <a:t> well-being.</a:t>
            </a:r>
          </a:p>
          <a:p>
            <a:pPr marL="171450" indent="-171450">
              <a:buFont typeface="Arial"/>
              <a:buChar char="•"/>
            </a:pPr>
            <a:r>
              <a:rPr lang="en-GB" i="0" dirty="0">
                <a:latin typeface="Calibri"/>
                <a:cs typeface="Calibri"/>
              </a:rPr>
              <a:t>Read the slide.</a:t>
            </a:r>
            <a:endParaRPr lang="en-GB" i="0" dirty="0"/>
          </a:p>
          <a:p>
            <a:pPr marL="171450" indent="-171450">
              <a:buFont typeface="Arial"/>
              <a:buChar char="•"/>
            </a:pPr>
            <a:r>
              <a:rPr lang="en-GB" i="1" dirty="0">
                <a:latin typeface="Calibri"/>
                <a:cs typeface="Calibri"/>
              </a:rPr>
              <a:t>As a school, we also prioritise reading to the children daily to encourage the love of reading.</a:t>
            </a:r>
          </a:p>
          <a:p>
            <a:pPr marL="171450" indent="-171450">
              <a:buFont typeface="Arial"/>
              <a:buChar char="•"/>
            </a:pPr>
            <a:endParaRPr lang="en-US"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933397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a:buFont typeface="Arial" charset="0"/>
              <a:buNone/>
            </a:pPr>
            <a:r>
              <a:rPr lang="en-GB" b="1" dirty="0">
                <a:latin typeface="Calibri"/>
                <a:cs typeface="Calibri"/>
              </a:rPr>
              <a:t>Slide purpose:</a:t>
            </a:r>
            <a:endParaRPr lang="en-US" b="0" dirty="0">
              <a:latin typeface="Calibri" panose="020F0502020204030204" pitchFamily="34" charset="0"/>
              <a:cs typeface="Calibri" panose="020F0502020204030204" pitchFamily="34" charset="0"/>
            </a:endParaRPr>
          </a:p>
          <a:p>
            <a:pPr marL="171450" indent="-171450">
              <a:buFont typeface="Arial" charset="0"/>
              <a:buChar char="•"/>
            </a:pPr>
            <a:r>
              <a:rPr lang="en-GB" b="0" dirty="0"/>
              <a:t>Key takeaway</a:t>
            </a:r>
            <a:r>
              <a:rPr lang="en-GB" b="0" baseline="0" dirty="0"/>
              <a:t> – </a:t>
            </a:r>
            <a:r>
              <a:rPr lang="en-GB" b="0" dirty="0">
                <a:latin typeface="Calibri"/>
                <a:cs typeface="Calibri"/>
              </a:rPr>
              <a:t>f</a:t>
            </a:r>
            <a:r>
              <a:rPr lang="en-GB" dirty="0">
                <a:latin typeface="Calibri"/>
                <a:cs typeface="Calibri"/>
              </a:rPr>
              <a:t>inal message</a:t>
            </a:r>
            <a:endParaRPr lang="en-US" dirty="0"/>
          </a:p>
          <a:p>
            <a:pPr marL="171450" indent="-171450">
              <a:buFont typeface="Arial"/>
              <a:buChar char="•"/>
            </a:pPr>
            <a:endParaRPr lang="en-GB" b="1" dirty="0">
              <a:latin typeface="Calibri"/>
              <a:cs typeface="Calibri"/>
            </a:endParaRPr>
          </a:p>
          <a:p>
            <a:pPr marL="0" indent="0">
              <a:buFont typeface="Arial"/>
              <a:buNone/>
            </a:pPr>
            <a:r>
              <a:rPr lang="en-GB" b="1" dirty="0">
                <a:latin typeface="Calibri"/>
                <a:cs typeface="Calibri"/>
              </a:rPr>
              <a:t>Suggested script:</a:t>
            </a:r>
            <a:endParaRPr lang="en-US" b="0" dirty="0">
              <a:latin typeface="Calibri" panose="020F0502020204030204" pitchFamily="34" charset="0"/>
              <a:cs typeface="Calibri" panose="020F0502020204030204" pitchFamily="34" charset="0"/>
            </a:endParaRPr>
          </a:p>
          <a:p>
            <a:pPr marL="171450" indent="-171450">
              <a:buFont typeface="Arial"/>
              <a:buChar char="•"/>
            </a:pPr>
            <a:r>
              <a:rPr lang="en-GB" i="0" dirty="0"/>
              <a:t>Read the quote.</a:t>
            </a:r>
            <a:endParaRPr lang="en-US" i="0" dirty="0"/>
          </a:p>
        </p:txBody>
      </p:sp>
    </p:spTree>
    <p:extLst>
      <p:ext uri="{BB962C8B-B14F-4D97-AF65-F5344CB8AC3E}">
        <p14:creationId xmlns:p14="http://schemas.microsoft.com/office/powerpoint/2010/main" val="32465319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EBE2B6B3-B4D6-0C48-A6F3-7C7BA60DB1FF}"/>
              </a:ext>
            </a:extLst>
          </p:cNvPr>
          <p:cNvSpPr>
            <a:spLocks noGrp="1"/>
          </p:cNvSpPr>
          <p:nvPr>
            <p:ph type="sldNum" sz="quarter" idx="10"/>
          </p:nvPr>
        </p:nvSpPr>
        <p:spPr>
          <a:ln/>
        </p:spPr>
        <p:txBody>
          <a:bodyPr/>
          <a:lstStyle>
            <a:lvl1pPr>
              <a:defRPr/>
            </a:lvl1pPr>
          </a:lstStyle>
          <a:p>
            <a:fld id="{63E536B8-4A1E-B343-AF8C-FF757BA96125}" type="slidenum">
              <a:rPr lang="en-US" altLang="en-US"/>
              <a:pPr/>
              <a:t>‹#›</a:t>
            </a:fld>
            <a:endParaRPr lang="en-US" altLang="en-US"/>
          </a:p>
        </p:txBody>
      </p:sp>
    </p:spTree>
    <p:extLst>
      <p:ext uri="{BB962C8B-B14F-4D97-AF65-F5344CB8AC3E}">
        <p14:creationId xmlns:p14="http://schemas.microsoft.com/office/powerpoint/2010/main" val="4990742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11161240"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Tree>
    <p:extLst>
      <p:ext uri="{BB962C8B-B14F-4D97-AF65-F5344CB8AC3E}">
        <p14:creationId xmlns:p14="http://schemas.microsoft.com/office/powerpoint/2010/main" val="21346706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
        <p:nvSpPr>
          <p:cNvPr id="6" name="Text Placeholder 2">
            <a:extLst>
              <a:ext uri="{FF2B5EF4-FFF2-40B4-BE49-F238E27FC236}">
                <a16:creationId xmlns:a16="http://schemas.microsoft.com/office/drawing/2014/main" id="{FCA5357F-9713-BB4D-9AE1-E10DB318EF40}"/>
              </a:ext>
            </a:extLst>
          </p:cNvPr>
          <p:cNvSpPr>
            <a:spLocks noGrp="1"/>
          </p:cNvSpPr>
          <p:nvPr>
            <p:ph type="body" sz="quarter" idx="11"/>
          </p:nvPr>
        </p:nvSpPr>
        <p:spPr>
          <a:xfrm>
            <a:off x="624001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4118882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5256584"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
        <p:nvSpPr>
          <p:cNvPr id="4" name="Picture Placeholder 3">
            <a:extLst>
              <a:ext uri="{FF2B5EF4-FFF2-40B4-BE49-F238E27FC236}">
                <a16:creationId xmlns:a16="http://schemas.microsoft.com/office/drawing/2014/main" id="{EADF02A9-D1D6-1947-8903-4AEE4B422F55}"/>
              </a:ext>
            </a:extLst>
          </p:cNvPr>
          <p:cNvSpPr>
            <a:spLocks noGrp="1"/>
          </p:cNvSpPr>
          <p:nvPr>
            <p:ph type="pic" sz="quarter" idx="11"/>
          </p:nvPr>
        </p:nvSpPr>
        <p:spPr>
          <a:xfrm>
            <a:off x="6096000" y="1916113"/>
            <a:ext cx="5473700" cy="4392612"/>
          </a:xfrm>
          <a:prstGeom prst="rect">
            <a:avLst/>
          </a:prstGeom>
        </p:spPr>
        <p:txBody>
          <a:bodyPr/>
          <a:lstStyle/>
          <a:p>
            <a:endParaRPr lang="en-US"/>
          </a:p>
        </p:txBody>
      </p:sp>
    </p:spTree>
    <p:extLst>
      <p:ext uri="{BB962C8B-B14F-4D97-AF65-F5344CB8AC3E}">
        <p14:creationId xmlns:p14="http://schemas.microsoft.com/office/powerpoint/2010/main" val="27361739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58666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9C405-5329-8F44-BF87-076C7BC7DF3F}"/>
              </a:ext>
            </a:extLst>
          </p:cNvPr>
          <p:cNvSpPr>
            <a:spLocks noGrp="1"/>
          </p:cNvSpPr>
          <p:nvPr>
            <p:ph type="title"/>
          </p:nvPr>
        </p:nvSpPr>
        <p:spPr>
          <a:xfrm>
            <a:off x="838200" y="365125"/>
            <a:ext cx="10515600" cy="1325563"/>
          </a:xfrm>
          <a:prstGeom prst="rect">
            <a:avLst/>
          </a:prstGeom>
        </p:spPr>
        <p:txBody>
          <a:bodyPr/>
          <a:lstStyle/>
          <a:p>
            <a:r>
              <a:rPr lang="en-GB"/>
              <a:t>Click to edit Master title style</a:t>
            </a:r>
            <a:endParaRPr lang="en-US"/>
          </a:p>
        </p:txBody>
      </p:sp>
    </p:spTree>
    <p:extLst>
      <p:ext uri="{BB962C8B-B14F-4D97-AF65-F5344CB8AC3E}">
        <p14:creationId xmlns:p14="http://schemas.microsoft.com/office/powerpoint/2010/main" val="8209913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6640505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257300" y="2286000"/>
            <a:ext cx="4791456"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647795" y="2286000"/>
            <a:ext cx="4791456" cy="36195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B1524F4-450B-494A-8168-C27743591B4F}" type="datetimeFigureOut">
              <a:rPr lang="en-US" smtClean="0"/>
              <a:t>2/12/2025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301055-81AA-C044-9423-EC0F2F6D7467}" type="slidenum">
              <a:rPr lang="en-US" smtClean="0"/>
              <a:t>‹#›</a:t>
            </a:fld>
            <a:endParaRPr lang="en-US"/>
          </a:p>
        </p:txBody>
      </p:sp>
    </p:spTree>
    <p:extLst>
      <p:ext uri="{BB962C8B-B14F-4D97-AF65-F5344CB8AC3E}">
        <p14:creationId xmlns:p14="http://schemas.microsoft.com/office/powerpoint/2010/main" val="3265911459"/>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accent3"/>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50060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1_Blank">
    <p:bg>
      <p:bgPr>
        <a:solidFill>
          <a:schemeClr val="accent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1505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2_Blank">
    <p:bg>
      <p:bgPr>
        <a:solidFill>
          <a:schemeClr val="accent6"/>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685965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700808-5329-3A4B-BC95-FF75E1EE370A}"/>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11461588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FBAEA52-D0D2-B049-80AB-560660D72411}"/>
              </a:ext>
            </a:extLst>
          </p:cNvPr>
          <p:cNvSpPr>
            <a:spLocks noGrp="1"/>
          </p:cNvSpPr>
          <p:nvPr>
            <p:ph type="body" sz="quarter" idx="10"/>
          </p:nvPr>
        </p:nvSpPr>
        <p:spPr>
          <a:xfrm>
            <a:off x="479376" y="1916832"/>
            <a:ext cx="11161240" cy="4392488"/>
          </a:xfrm>
          <a:prstGeom prst="rect">
            <a:avLst/>
          </a:prstGeom>
        </p:spPr>
        <p:txBody>
          <a:bodyPr/>
          <a:lstStyle>
            <a:lvl1pPr>
              <a:defRPr>
                <a:solidFill>
                  <a:schemeClr val="tx1">
                    <a:lumMod val="65000"/>
                    <a:lumOff val="35000"/>
                  </a:schemeClr>
                </a:solidFill>
              </a:defRPr>
            </a:lvl1pPr>
            <a:lvl2pPr>
              <a:defRPr>
                <a:solidFill>
                  <a:schemeClr val="tx1">
                    <a:lumMod val="65000"/>
                    <a:lumOff val="35000"/>
                  </a:schemeClr>
                </a:solidFill>
              </a:defRPr>
            </a:lvl2pPr>
            <a:lvl3pPr>
              <a:defRPr>
                <a:solidFill>
                  <a:schemeClr val="tx1">
                    <a:lumMod val="65000"/>
                    <a:lumOff val="35000"/>
                  </a:schemeClr>
                </a:solidFill>
              </a:defRPr>
            </a:lvl3pPr>
            <a:lvl4pPr>
              <a:defRPr sz="2000">
                <a:solidFill>
                  <a:schemeClr val="tx1">
                    <a:lumMod val="65000"/>
                    <a:lumOff val="35000"/>
                  </a:schemeClr>
                </a:solidFill>
              </a:defRPr>
            </a:lvl4pPr>
            <a:lvl5pPr>
              <a:defRPr sz="2000">
                <a:solidFill>
                  <a:schemeClr val="tx1">
                    <a:lumMod val="65000"/>
                    <a:lumOff val="35000"/>
                  </a:schemeClr>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Title 6">
            <a:extLst>
              <a:ext uri="{FF2B5EF4-FFF2-40B4-BE49-F238E27FC236}">
                <a16:creationId xmlns:a16="http://schemas.microsoft.com/office/drawing/2014/main" id="{7C553B36-7CD1-D746-9E03-7490FF01DAB2}"/>
              </a:ext>
            </a:extLst>
          </p:cNvPr>
          <p:cNvSpPr>
            <a:spLocks noGrp="1"/>
          </p:cNvSpPr>
          <p:nvPr>
            <p:ph type="title"/>
          </p:nvPr>
        </p:nvSpPr>
        <p:spPr>
          <a:xfrm>
            <a:off x="479376" y="332656"/>
            <a:ext cx="9793088" cy="1152128"/>
          </a:xfrm>
          <a:prstGeom prst="rect">
            <a:avLst/>
          </a:prstGeom>
        </p:spPr>
        <p:txBody>
          <a:bodyPr anchor="b" anchorCtr="0"/>
          <a:lstStyle>
            <a:lvl1pPr>
              <a:defRPr sz="4000">
                <a:solidFill>
                  <a:schemeClr val="accent1"/>
                </a:solidFill>
              </a:defRPr>
            </a:lvl1pPr>
          </a:lstStyle>
          <a:p>
            <a:r>
              <a:rPr lang="en-US" dirty="0"/>
              <a:t>Click to edit Master title style</a:t>
            </a:r>
          </a:p>
        </p:txBody>
      </p:sp>
    </p:spTree>
    <p:extLst>
      <p:ext uri="{BB962C8B-B14F-4D97-AF65-F5344CB8AC3E}">
        <p14:creationId xmlns:p14="http://schemas.microsoft.com/office/powerpoint/2010/main" val="19583489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22E540B-6FFD-224B-9D6F-F9DA65DD97EF}"/>
              </a:ext>
            </a:extLst>
          </p:cNvPr>
          <p:cNvSpPr>
            <a:spLocks noGrp="1"/>
          </p:cNvSpPr>
          <p:nvPr>
            <p:ph type="body" sz="quarter" idx="10" hasCustomPrompt="1"/>
          </p:nvPr>
        </p:nvSpPr>
        <p:spPr>
          <a:xfrm>
            <a:off x="1488003" y="2636912"/>
            <a:ext cx="9215995" cy="3168352"/>
          </a:xfrm>
          <a:prstGeom prst="rect">
            <a:avLst/>
          </a:prstGeom>
        </p:spPr>
        <p:txBody>
          <a:bodyPr anchor="ctr" anchorCtr="0"/>
          <a:lstStyle>
            <a:lvl1pPr marL="0" indent="0" algn="ctr">
              <a:lnSpc>
                <a:spcPct val="120000"/>
              </a:lnSpc>
              <a:buNone/>
              <a:defRPr sz="2600" b="1">
                <a:solidFill>
                  <a:schemeClr val="bg1"/>
                </a:solidFill>
              </a:defRPr>
            </a:lvl1pPr>
            <a:lvl2pPr marL="457200" indent="0" algn="ctr">
              <a:buNone/>
              <a:defRPr sz="2200" b="1"/>
            </a:lvl2pPr>
            <a:lvl3pPr marL="914400" indent="0" algn="ctr">
              <a:buNone/>
              <a:defRPr sz="2200" b="1"/>
            </a:lvl3pPr>
            <a:lvl4pPr marL="1371600" indent="0" algn="ctr">
              <a:buNone/>
              <a:defRPr sz="2200" b="1"/>
            </a:lvl4pPr>
            <a:lvl5pPr marL="1828800" indent="0" algn="ctr">
              <a:buNone/>
              <a:defRPr sz="2200" b="1"/>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Suspendisse</a:t>
            </a:r>
            <a:r>
              <a:rPr lang="en-US" dirty="0"/>
              <a:t> </a:t>
            </a:r>
            <a:r>
              <a:rPr lang="en-US" dirty="0" err="1"/>
              <a:t>auctor</a:t>
            </a:r>
            <a:r>
              <a:rPr lang="en-US" dirty="0"/>
              <a:t> lacinia </a:t>
            </a:r>
            <a:r>
              <a:rPr lang="en-US" dirty="0" err="1"/>
              <a:t>efficitur</a:t>
            </a:r>
            <a:r>
              <a:rPr lang="en-US" dirty="0"/>
              <a:t>. Ut </a:t>
            </a:r>
            <a:r>
              <a:rPr lang="en-US" dirty="0" err="1"/>
              <a:t>condimentum</a:t>
            </a:r>
            <a:r>
              <a:rPr lang="en-US" dirty="0"/>
              <a:t> </a:t>
            </a:r>
            <a:r>
              <a:rPr lang="en-US" dirty="0" err="1"/>
              <a:t>faucibus</a:t>
            </a:r>
            <a:r>
              <a:rPr lang="en-US" dirty="0"/>
              <a:t> </a:t>
            </a:r>
            <a:r>
              <a:rPr lang="en-US" dirty="0" err="1"/>
              <a:t>varius</a:t>
            </a:r>
            <a:r>
              <a:rPr lang="en-US" dirty="0"/>
              <a:t>. </a:t>
            </a:r>
            <a:r>
              <a:rPr lang="en-US" dirty="0" err="1"/>
              <a:t>Fusce</a:t>
            </a:r>
            <a:r>
              <a:rPr lang="en-US" dirty="0"/>
              <a:t> dictum </a:t>
            </a:r>
            <a:r>
              <a:rPr lang="en-US" dirty="0" err="1"/>
              <a:t>urna</a:t>
            </a:r>
            <a:r>
              <a:rPr lang="en-US" dirty="0"/>
              <a:t> sit </a:t>
            </a:r>
            <a:r>
              <a:rPr lang="en-US" dirty="0" err="1"/>
              <a:t>amet</a:t>
            </a:r>
            <a:r>
              <a:rPr lang="en-US" dirty="0"/>
              <a:t> tempus </a:t>
            </a:r>
            <a:r>
              <a:rPr lang="en-US" dirty="0" err="1"/>
              <a:t>ultricies</a:t>
            </a:r>
            <a:r>
              <a:rPr lang="en-US" dirty="0"/>
              <a:t>. </a:t>
            </a:r>
            <a:r>
              <a:rPr lang="en-US" dirty="0" err="1"/>
              <a:t>Nullam</a:t>
            </a:r>
            <a:r>
              <a:rPr lang="en-US" dirty="0"/>
              <a:t> </a:t>
            </a:r>
            <a:r>
              <a:rPr lang="en-US" dirty="0" err="1"/>
              <a:t>quis</a:t>
            </a:r>
            <a:r>
              <a:rPr lang="en-US" dirty="0"/>
              <a:t> </a:t>
            </a:r>
            <a:r>
              <a:rPr lang="en-US" dirty="0" err="1"/>
              <a:t>lobortis</a:t>
            </a:r>
            <a:r>
              <a:rPr lang="en-US" dirty="0"/>
              <a:t> </a:t>
            </a:r>
            <a:r>
              <a:rPr lang="en-US" dirty="0" err="1"/>
              <a:t>velit</a:t>
            </a:r>
            <a:r>
              <a:rPr lang="en-US" dirty="0"/>
              <a:t>. </a:t>
            </a:r>
          </a:p>
        </p:txBody>
      </p:sp>
      <p:pic>
        <p:nvPicPr>
          <p:cNvPr id="5" name="Picture 4">
            <a:extLst>
              <a:ext uri="{FF2B5EF4-FFF2-40B4-BE49-F238E27FC236}">
                <a16:creationId xmlns:a16="http://schemas.microsoft.com/office/drawing/2014/main" id="{D62A1C94-E9AE-5D47-9A4C-64F50BF19112}"/>
              </a:ext>
            </a:extLst>
          </p:cNvPr>
          <p:cNvPicPr>
            <a:picLocks noChangeAspect="1"/>
          </p:cNvPicPr>
          <p:nvPr userDrawn="1"/>
        </p:nvPicPr>
        <p:blipFill>
          <a:blip r:embed="rId2"/>
          <a:stretch>
            <a:fillRect/>
          </a:stretch>
        </p:blipFill>
        <p:spPr>
          <a:xfrm>
            <a:off x="479376" y="1916832"/>
            <a:ext cx="792088" cy="582685"/>
          </a:xfrm>
          <a:prstGeom prst="rect">
            <a:avLst/>
          </a:prstGeom>
        </p:spPr>
      </p:pic>
      <p:pic>
        <p:nvPicPr>
          <p:cNvPr id="6" name="Picture 5">
            <a:extLst>
              <a:ext uri="{FF2B5EF4-FFF2-40B4-BE49-F238E27FC236}">
                <a16:creationId xmlns:a16="http://schemas.microsoft.com/office/drawing/2014/main" id="{A48C83E0-445D-3C4D-BCF3-A81E1F9EAF1C}"/>
              </a:ext>
            </a:extLst>
          </p:cNvPr>
          <p:cNvPicPr>
            <a:picLocks noChangeAspect="1"/>
          </p:cNvPicPr>
          <p:nvPr userDrawn="1"/>
        </p:nvPicPr>
        <p:blipFill>
          <a:blip r:embed="rId2"/>
          <a:stretch>
            <a:fillRect/>
          </a:stretch>
        </p:blipFill>
        <p:spPr>
          <a:xfrm rot="10800000">
            <a:off x="10848528" y="5805264"/>
            <a:ext cx="792088" cy="582685"/>
          </a:xfrm>
          <a:prstGeom prst="rect">
            <a:avLst/>
          </a:prstGeom>
        </p:spPr>
      </p:pic>
    </p:spTree>
    <p:extLst>
      <p:ext uri="{BB962C8B-B14F-4D97-AF65-F5344CB8AC3E}">
        <p14:creationId xmlns:p14="http://schemas.microsoft.com/office/powerpoint/2010/main" val="28050557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22E540B-6FFD-224B-9D6F-F9DA65DD97EF}"/>
              </a:ext>
            </a:extLst>
          </p:cNvPr>
          <p:cNvSpPr>
            <a:spLocks noGrp="1"/>
          </p:cNvSpPr>
          <p:nvPr>
            <p:ph type="body" sz="quarter" idx="10" hasCustomPrompt="1"/>
          </p:nvPr>
        </p:nvSpPr>
        <p:spPr>
          <a:xfrm>
            <a:off x="1488003" y="2636912"/>
            <a:ext cx="9215995" cy="3168352"/>
          </a:xfrm>
          <a:prstGeom prst="rect">
            <a:avLst/>
          </a:prstGeom>
        </p:spPr>
        <p:txBody>
          <a:bodyPr anchor="ctr" anchorCtr="0"/>
          <a:lstStyle>
            <a:lvl1pPr marL="0" indent="0" algn="ctr">
              <a:lnSpc>
                <a:spcPct val="120000"/>
              </a:lnSpc>
              <a:buNone/>
              <a:defRPr sz="2600" b="1">
                <a:solidFill>
                  <a:schemeClr val="bg1"/>
                </a:solidFill>
              </a:defRPr>
            </a:lvl1pPr>
            <a:lvl2pPr marL="457200" indent="0" algn="ctr">
              <a:buNone/>
              <a:defRPr sz="2200" b="1"/>
            </a:lvl2pPr>
            <a:lvl3pPr marL="914400" indent="0" algn="ctr">
              <a:buNone/>
              <a:defRPr sz="2200" b="1"/>
            </a:lvl3pPr>
            <a:lvl4pPr marL="1371600" indent="0" algn="ctr">
              <a:buNone/>
              <a:defRPr sz="2200" b="1"/>
            </a:lvl4pPr>
            <a:lvl5pPr marL="1828800" indent="0" algn="ctr">
              <a:buNone/>
              <a:defRPr sz="2200" b="1"/>
            </a:lvl5pPr>
          </a:lstStyle>
          <a:p>
            <a:pPr lvl="0"/>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Suspendisse</a:t>
            </a:r>
            <a:r>
              <a:rPr lang="en-US" dirty="0"/>
              <a:t> </a:t>
            </a:r>
            <a:r>
              <a:rPr lang="en-US" dirty="0" err="1"/>
              <a:t>auctor</a:t>
            </a:r>
            <a:r>
              <a:rPr lang="en-US" dirty="0"/>
              <a:t> lacinia </a:t>
            </a:r>
            <a:r>
              <a:rPr lang="en-US" dirty="0" err="1"/>
              <a:t>efficitur</a:t>
            </a:r>
            <a:r>
              <a:rPr lang="en-US" dirty="0"/>
              <a:t>. Ut </a:t>
            </a:r>
            <a:r>
              <a:rPr lang="en-US" dirty="0" err="1"/>
              <a:t>condimentum</a:t>
            </a:r>
            <a:r>
              <a:rPr lang="en-US" dirty="0"/>
              <a:t> </a:t>
            </a:r>
            <a:r>
              <a:rPr lang="en-US" dirty="0" err="1"/>
              <a:t>faucibus</a:t>
            </a:r>
            <a:r>
              <a:rPr lang="en-US" dirty="0"/>
              <a:t> </a:t>
            </a:r>
            <a:r>
              <a:rPr lang="en-US" dirty="0" err="1"/>
              <a:t>varius</a:t>
            </a:r>
            <a:r>
              <a:rPr lang="en-US" dirty="0"/>
              <a:t>. </a:t>
            </a:r>
            <a:r>
              <a:rPr lang="en-US" dirty="0" err="1"/>
              <a:t>Fusce</a:t>
            </a:r>
            <a:r>
              <a:rPr lang="en-US" dirty="0"/>
              <a:t> dictum </a:t>
            </a:r>
            <a:r>
              <a:rPr lang="en-US" dirty="0" err="1"/>
              <a:t>urna</a:t>
            </a:r>
            <a:r>
              <a:rPr lang="en-US" dirty="0"/>
              <a:t> sit </a:t>
            </a:r>
            <a:r>
              <a:rPr lang="en-US" dirty="0" err="1"/>
              <a:t>amet</a:t>
            </a:r>
            <a:r>
              <a:rPr lang="en-US" dirty="0"/>
              <a:t> tempus </a:t>
            </a:r>
            <a:r>
              <a:rPr lang="en-US" dirty="0" err="1"/>
              <a:t>ultricies</a:t>
            </a:r>
            <a:r>
              <a:rPr lang="en-US" dirty="0"/>
              <a:t>. </a:t>
            </a:r>
            <a:r>
              <a:rPr lang="en-US" dirty="0" err="1"/>
              <a:t>Nullam</a:t>
            </a:r>
            <a:r>
              <a:rPr lang="en-US" dirty="0"/>
              <a:t> </a:t>
            </a:r>
            <a:r>
              <a:rPr lang="en-US" dirty="0" err="1"/>
              <a:t>quis</a:t>
            </a:r>
            <a:r>
              <a:rPr lang="en-US" dirty="0"/>
              <a:t> </a:t>
            </a:r>
            <a:r>
              <a:rPr lang="en-US" dirty="0" err="1"/>
              <a:t>lobortis</a:t>
            </a:r>
            <a:r>
              <a:rPr lang="en-US" dirty="0"/>
              <a:t> </a:t>
            </a:r>
            <a:r>
              <a:rPr lang="en-US" dirty="0" err="1"/>
              <a:t>velit</a:t>
            </a:r>
            <a:r>
              <a:rPr lang="en-US" dirty="0"/>
              <a:t>. </a:t>
            </a:r>
          </a:p>
        </p:txBody>
      </p:sp>
      <p:pic>
        <p:nvPicPr>
          <p:cNvPr id="5" name="Picture 4">
            <a:extLst>
              <a:ext uri="{FF2B5EF4-FFF2-40B4-BE49-F238E27FC236}">
                <a16:creationId xmlns:a16="http://schemas.microsoft.com/office/drawing/2014/main" id="{D62A1C94-E9AE-5D47-9A4C-64F50BF19112}"/>
              </a:ext>
            </a:extLst>
          </p:cNvPr>
          <p:cNvPicPr>
            <a:picLocks noChangeAspect="1"/>
          </p:cNvPicPr>
          <p:nvPr userDrawn="1"/>
        </p:nvPicPr>
        <p:blipFill>
          <a:blip r:embed="rId2"/>
          <a:stretch>
            <a:fillRect/>
          </a:stretch>
        </p:blipFill>
        <p:spPr>
          <a:xfrm>
            <a:off x="479376" y="1916832"/>
            <a:ext cx="792088" cy="582685"/>
          </a:xfrm>
          <a:prstGeom prst="rect">
            <a:avLst/>
          </a:prstGeom>
        </p:spPr>
      </p:pic>
      <p:pic>
        <p:nvPicPr>
          <p:cNvPr id="6" name="Picture 5">
            <a:extLst>
              <a:ext uri="{FF2B5EF4-FFF2-40B4-BE49-F238E27FC236}">
                <a16:creationId xmlns:a16="http://schemas.microsoft.com/office/drawing/2014/main" id="{A48C83E0-445D-3C4D-BCF3-A81E1F9EAF1C}"/>
              </a:ext>
            </a:extLst>
          </p:cNvPr>
          <p:cNvPicPr>
            <a:picLocks noChangeAspect="1"/>
          </p:cNvPicPr>
          <p:nvPr userDrawn="1"/>
        </p:nvPicPr>
        <p:blipFill>
          <a:blip r:embed="rId2"/>
          <a:stretch>
            <a:fillRect/>
          </a:stretch>
        </p:blipFill>
        <p:spPr>
          <a:xfrm rot="10800000">
            <a:off x="10848528" y="5805264"/>
            <a:ext cx="792088" cy="582685"/>
          </a:xfrm>
          <a:prstGeom prst="rect">
            <a:avLst/>
          </a:prstGeom>
        </p:spPr>
      </p:pic>
    </p:spTree>
    <p:extLst>
      <p:ext uri="{BB962C8B-B14F-4D97-AF65-F5344CB8AC3E}">
        <p14:creationId xmlns:p14="http://schemas.microsoft.com/office/powerpoint/2010/main" val="56418841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 Id="rId9"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1.xml"/><Relationship Id="rId7" Type="http://schemas.openxmlformats.org/officeDocument/2006/relationships/image" Target="../media/image3.png"/><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theme" Target="../theme/theme3.xml"/><Relationship Id="rId5" Type="http://schemas.openxmlformats.org/officeDocument/2006/relationships/slideLayout" Target="../slideLayouts/slideLayout13.xml"/><Relationship Id="rId4" Type="http://schemas.openxmlformats.org/officeDocument/2006/relationships/slideLayout" Target="../slideLayouts/slideLayout12.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4.xml"/><Relationship Id="rId1" Type="http://schemas.openxmlformats.org/officeDocument/2006/relationships/slideLayout" Target="../slideLayouts/slideLayout14.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5.xml"/><Relationship Id="rId1"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rgbClr val="FFFFFF"/>
        </a:solidFill>
        <a:effectLst/>
      </p:bgPr>
    </p:bg>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5C3FE484-FEE0-2449-9EE7-ED6769BE7175}"/>
              </a:ext>
            </a:extLst>
          </p:cNvPr>
          <p:cNvSpPr>
            <a:spLocks noGrp="1"/>
          </p:cNvSpPr>
          <p:nvPr>
            <p:ph type="sldNum" sz="quarter" idx="2"/>
          </p:nvPr>
        </p:nvSpPr>
        <p:spPr bwMode="auto">
          <a:xfrm>
            <a:off x="11088688" y="6403975"/>
            <a:ext cx="265112" cy="268288"/>
          </a:xfrm>
          <a:prstGeom prst="rect">
            <a:avLst/>
          </a:prstGeom>
          <a:noFill/>
          <a:ln>
            <a:noFill/>
          </a:ln>
          <a:effectLst/>
        </p:spPr>
        <p:txBody>
          <a:bodyPr vert="horz" wrap="none" lIns="45718" tIns="45718" rIns="45718" bIns="45718" numCol="1" anchor="ctr" anchorCtr="0" compatLnSpc="1">
            <a:prstTxWarp prst="textNoShape">
              <a:avLst/>
            </a:prstTxWarp>
          </a:bodyPr>
          <a:lstStyle>
            <a:lvl1pPr algn="r" eaLnBrk="1">
              <a:defRPr sz="1200">
                <a:solidFill>
                  <a:srgbClr val="888888"/>
                </a:solidFill>
              </a:defRPr>
            </a:lvl1pPr>
          </a:lstStyle>
          <a:p>
            <a:fld id="{78C86882-5437-3747-9A87-8CEFECD49F12}" type="slidenum">
              <a:rPr lang="en-US" altLang="en-US"/>
              <a:pPr/>
              <a:t>‹#›</a:t>
            </a:fld>
            <a:endParaRPr lang="en-US" altLang="en-US"/>
          </a:p>
        </p:txBody>
      </p:sp>
      <p:pic>
        <p:nvPicPr>
          <p:cNvPr id="1027" name="Picture 3">
            <a:extLst>
              <a:ext uri="{FF2B5EF4-FFF2-40B4-BE49-F238E27FC236}">
                <a16:creationId xmlns:a16="http://schemas.microsoft.com/office/drawing/2014/main" id="{A135BC1E-1C1B-374E-A928-22464112F594}"/>
              </a:ext>
            </a:extLst>
          </p:cNvPr>
          <p:cNvPicPr>
            <a:picLocks noChangeAspect="1" noChangeArrowheads="1"/>
          </p:cNvPicPr>
          <p:nvPr userDrawn="1"/>
        </p:nvPicPr>
        <p:blipFill>
          <a:blip r:embed="rId3">
            <a:extLst>
              <a:ext uri="{28A0092B-C50C-407E-A947-70E740481C1C}">
                <a14:useLocalDpi xmlns:a14="http://schemas.microsoft.com/office/drawing/2010/main"/>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8D6457BA-3D20-90D4-BD06-485789AA0D46}"/>
              </a:ext>
            </a:extLst>
          </p:cNvPr>
          <p:cNvSpPr txBox="1"/>
          <p:nvPr userDrawn="1">
            <p:extLst>
              <p:ext uri="{1162E1C5-73C7-4A58-AE30-91384D911F3F}">
                <p184:classification xmlns:p184="http://schemas.microsoft.com/office/powerpoint/2018/4/main" val="hdr"/>
              </p:ext>
            </p:extLst>
          </p:nvPr>
        </p:nvSpPr>
        <p:spPr>
          <a:xfrm>
            <a:off x="190500" y="190500"/>
            <a:ext cx="338138"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Public</a:t>
            </a:r>
          </a:p>
        </p:txBody>
      </p:sp>
      <p:sp>
        <p:nvSpPr>
          <p:cNvPr id="6" name="TextBox 5">
            <a:extLst>
              <a:ext uri="{FF2B5EF4-FFF2-40B4-BE49-F238E27FC236}">
                <a16:creationId xmlns:a16="http://schemas.microsoft.com/office/drawing/2014/main" id="{CB8C5AB8-9A51-6867-A83E-5F5AECF82FE6}"/>
              </a:ext>
            </a:extLst>
          </p:cNvPr>
          <p:cNvSpPr txBox="1"/>
          <p:nvPr userDrawn="1">
            <p:extLst>
              <p:ext uri="{1162E1C5-73C7-4A58-AE30-91384D911F3F}">
                <p184:classification xmlns:p184="http://schemas.microsoft.com/office/powerpoint/2018/4/main" val="ftr"/>
              </p:ext>
            </p:extLst>
          </p:nvPr>
        </p:nvSpPr>
        <p:spPr>
          <a:xfrm>
            <a:off x="190500" y="6515100"/>
            <a:ext cx="338138"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Public</a:t>
            </a:r>
          </a:p>
        </p:txBody>
      </p:sp>
    </p:spTree>
  </p:cSld>
  <p:clrMap bg1="lt1" tx1="dk1" bg2="lt2" tx2="dk2" accent1="accent1" accent2="accent2" accent3="accent3" accent4="accent4" accent5="accent5" accent6="accent6" hlink="hlink" folHlink="folHlink"/>
  <p:sldLayoutIdLst>
    <p:sldLayoutId id="2147483685" r:id="rId1"/>
  </p:sldLayoutIdLst>
  <p:txStyles>
    <p:titleStyle>
      <a:lvl1pPr algn="l" rtl="0" eaLnBrk="0" fontAlgn="base" hangingPunct="0">
        <a:lnSpc>
          <a:spcPct val="90000"/>
        </a:lnSpc>
        <a:spcBef>
          <a:spcPct val="0"/>
        </a:spcBef>
        <a:spcAft>
          <a:spcPct val="0"/>
        </a:spcAft>
        <a:defRPr sz="4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sym typeface="Calibri Light" panose="020F0302020204030204" pitchFamily="34" charset="0"/>
        </a:defRPr>
      </a:lvl1pPr>
      <a:lvl2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2pPr>
      <a:lvl3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3pPr>
      <a:lvl4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4pPr>
      <a:lvl5pPr algn="l" rtl="0" eaLnBrk="0" fontAlgn="base" hangingPunct="0">
        <a:lnSpc>
          <a:spcPct val="90000"/>
        </a:lnSpc>
        <a:spcBef>
          <a:spcPct val="0"/>
        </a:spcBef>
        <a:spcAft>
          <a:spcPct val="0"/>
        </a:spcAft>
        <a:defRPr sz="4400">
          <a:solidFill>
            <a:schemeClr val="bg1"/>
          </a:solidFill>
          <a:latin typeface="Open Sans Light" panose="020B0306030504020204" pitchFamily="34" charset="0"/>
          <a:ea typeface="Calibri Light" panose="020F0302020204030204" pitchFamily="34" charset="0"/>
          <a:cs typeface="Open Sans Light" panose="020B0306030504020204" pitchFamily="34" charset="0"/>
          <a:sym typeface="Calibri Light" panose="020F0302020204030204" pitchFamily="34" charset="0"/>
        </a:defRPr>
      </a:lvl5pPr>
      <a:lvl6pPr marL="4572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6pPr>
      <a:lvl7pPr marL="9144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7pPr>
      <a:lvl8pPr marL="13716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8pPr>
      <a:lvl9pPr marL="1828800" algn="l" rtl="0" fontAlgn="base" hangingPunct="0">
        <a:lnSpc>
          <a:spcPct val="90000"/>
        </a:lnSpc>
        <a:spcBef>
          <a:spcPct val="0"/>
        </a:spcBef>
        <a:spcAft>
          <a:spcPct val="0"/>
        </a:spcAft>
        <a:defRPr sz="4400">
          <a:solidFill>
            <a:srgbClr val="000000"/>
          </a:solidFill>
          <a:latin typeface="Calibri Light" panose="020F0302020204030204" pitchFamily="34" charset="0"/>
          <a:ea typeface="Calibri Light" panose="020F0302020204030204" pitchFamily="34" charset="0"/>
          <a:cs typeface="Calibri Light" panose="020F0302020204030204" pitchFamily="34" charset="0"/>
          <a:sym typeface="Calibri Light" panose="020F0302020204030204" pitchFamily="34" charset="0"/>
        </a:defRPr>
      </a:lvl9pPr>
    </p:titleStyle>
    <p:bodyStyle>
      <a:lvl1pPr algn="l" rtl="0" eaLnBrk="0" fontAlgn="base" hangingPunct="0">
        <a:lnSpc>
          <a:spcPct val="90000"/>
        </a:lnSpc>
        <a:spcBef>
          <a:spcPts val="1000"/>
        </a:spcBef>
        <a:spcAft>
          <a:spcPct val="0"/>
        </a:spcAft>
        <a:buSzPct val="100000"/>
        <a:defRPr sz="2800" b="1" kern="1200">
          <a:solidFill>
            <a:schemeClr val="bg1"/>
          </a:solidFill>
          <a:latin typeface="Gotham Narrow Bold" pitchFamily="2" charset="0"/>
          <a:ea typeface="+mn-ea"/>
          <a:cs typeface="+mn-cs"/>
          <a:sym typeface="Calibri" panose="020F0502020204030204" pitchFamily="34" charset="0"/>
        </a:defRPr>
      </a:lvl1pPr>
      <a:lvl2pPr marL="457200" algn="l" rtl="0" eaLnBrk="0" fontAlgn="base" hangingPunct="0">
        <a:lnSpc>
          <a:spcPct val="90000"/>
        </a:lnSpc>
        <a:spcBef>
          <a:spcPts val="1000"/>
        </a:spcBef>
        <a:spcAft>
          <a:spcPct val="0"/>
        </a:spcAft>
        <a:buSzPct val="100000"/>
        <a:defRPr sz="2800" kern="1200">
          <a:solidFill>
            <a:schemeClr val="bg1"/>
          </a:solidFill>
          <a:latin typeface="Open Sans" panose="020B0606030504020204" pitchFamily="34" charset="0"/>
          <a:ea typeface="Open Sans" panose="020B0606030504020204" pitchFamily="34" charset="0"/>
          <a:cs typeface="Open Sans" panose="020B0606030504020204" pitchFamily="34" charset="0"/>
          <a:sym typeface="Calibri" panose="020F0502020204030204" pitchFamily="34" charset="0"/>
        </a:defRPr>
      </a:lvl2pPr>
      <a:lvl3pPr marL="914400" algn="l" rtl="0" eaLnBrk="0" fontAlgn="base" hangingPunct="0">
        <a:lnSpc>
          <a:spcPct val="90000"/>
        </a:lnSpc>
        <a:spcBef>
          <a:spcPts val="1000"/>
        </a:spcBef>
        <a:spcAft>
          <a:spcPct val="0"/>
        </a:spcAft>
        <a:buSzPct val="100000"/>
        <a:defRPr sz="2800" kern="1200">
          <a:solidFill>
            <a:srgbClr val="000000"/>
          </a:solidFill>
          <a:latin typeface="+mn-lt"/>
          <a:ea typeface="+mn-ea"/>
          <a:cs typeface="Open Sans" panose="020B0606030504020204" pitchFamily="34" charset="0"/>
          <a:sym typeface="Calibri" panose="020F0502020204030204" pitchFamily="34" charset="0"/>
        </a:defRPr>
      </a:lvl3pPr>
      <a:lvl4pPr marL="1371600" algn="l" rtl="0" eaLnBrk="0" fontAlgn="base" hangingPunct="0">
        <a:lnSpc>
          <a:spcPct val="90000"/>
        </a:lnSpc>
        <a:spcBef>
          <a:spcPts val="1000"/>
        </a:spcBef>
        <a:spcAft>
          <a:spcPct val="0"/>
        </a:spcAft>
        <a:buSzPct val="100000"/>
        <a:defRPr sz="2800" kern="1200">
          <a:solidFill>
            <a:srgbClr val="000000"/>
          </a:solidFill>
          <a:latin typeface="+mn-lt"/>
          <a:ea typeface="+mn-ea"/>
          <a:cs typeface="Open Sans" panose="020B0606030504020204" pitchFamily="34" charset="0"/>
          <a:sym typeface="Calibri" panose="020F0502020204030204" pitchFamily="34" charset="0"/>
        </a:defRPr>
      </a:lvl4pPr>
      <a:lvl5pPr marL="1828800" algn="l" rtl="0" eaLnBrk="0" fontAlgn="base" hangingPunct="0">
        <a:lnSpc>
          <a:spcPct val="90000"/>
        </a:lnSpc>
        <a:spcBef>
          <a:spcPts val="1000"/>
        </a:spcBef>
        <a:spcAft>
          <a:spcPct val="0"/>
        </a:spcAft>
        <a:buSzPct val="100000"/>
        <a:defRPr sz="2800" kern="1200">
          <a:solidFill>
            <a:srgbClr val="000000"/>
          </a:solidFill>
          <a:latin typeface="+mn-lt"/>
          <a:ea typeface="+mn-ea"/>
          <a:cs typeface="Open Sans" panose="020B0606030504020204" pitchFamily="34" charset="0"/>
          <a:sym typeface="Calibri" panose="020F05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D1AB373-CFC7-C849-A174-915481BA7EC2}"/>
              </a:ext>
            </a:extLst>
          </p:cNvPr>
          <p:cNvPicPr>
            <a:picLocks noChangeAspect="1"/>
          </p:cNvPicPr>
          <p:nvPr userDrawn="1"/>
        </p:nvPicPr>
        <p:blipFill>
          <a:blip r:embed="rId9"/>
          <a:stretch>
            <a:fillRect/>
          </a:stretch>
        </p:blipFill>
        <p:spPr>
          <a:xfrm>
            <a:off x="10704512" y="260648"/>
            <a:ext cx="1224136" cy="1224136"/>
          </a:xfrm>
          <a:prstGeom prst="rect">
            <a:avLst/>
          </a:prstGeom>
        </p:spPr>
      </p:pic>
      <p:sp>
        <p:nvSpPr>
          <p:cNvPr id="5" name="TextBox 4">
            <a:extLst>
              <a:ext uri="{FF2B5EF4-FFF2-40B4-BE49-F238E27FC236}">
                <a16:creationId xmlns:a16="http://schemas.microsoft.com/office/drawing/2014/main" id="{55BECFB2-F168-FDE0-20A9-15A86EF1807F}"/>
              </a:ext>
            </a:extLst>
          </p:cNvPr>
          <p:cNvSpPr txBox="1"/>
          <p:nvPr userDrawn="1">
            <p:extLst>
              <p:ext uri="{1162E1C5-73C7-4A58-AE30-91384D911F3F}">
                <p184:classification xmlns:p184="http://schemas.microsoft.com/office/powerpoint/2018/4/main" val="hdr"/>
              </p:ext>
            </p:extLst>
          </p:nvPr>
        </p:nvSpPr>
        <p:spPr>
          <a:xfrm>
            <a:off x="190500" y="190500"/>
            <a:ext cx="338138"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Public</a:t>
            </a:r>
          </a:p>
        </p:txBody>
      </p:sp>
      <p:sp>
        <p:nvSpPr>
          <p:cNvPr id="6" name="TextBox 5">
            <a:extLst>
              <a:ext uri="{FF2B5EF4-FFF2-40B4-BE49-F238E27FC236}">
                <a16:creationId xmlns:a16="http://schemas.microsoft.com/office/drawing/2014/main" id="{32552688-10E9-040F-B641-AE569E8FFA17}"/>
              </a:ext>
            </a:extLst>
          </p:cNvPr>
          <p:cNvSpPr txBox="1"/>
          <p:nvPr userDrawn="1">
            <p:extLst>
              <p:ext uri="{1162E1C5-73C7-4A58-AE30-91384D911F3F}">
                <p184:classification xmlns:p184="http://schemas.microsoft.com/office/powerpoint/2018/4/main" val="ftr"/>
              </p:ext>
            </p:extLst>
          </p:nvPr>
        </p:nvSpPr>
        <p:spPr>
          <a:xfrm>
            <a:off x="190500" y="6515100"/>
            <a:ext cx="338138"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Public</a:t>
            </a:r>
          </a:p>
        </p:txBody>
      </p:sp>
    </p:spTree>
  </p:cSld>
  <p:clrMap bg1="lt1" tx1="dk1" bg2="lt2" tx2="dk2" accent1="accent1" accent2="accent2" accent3="accent3" accent4="accent4" accent5="accent5" accent6="accent6" hlink="hlink" folHlink="folHlink"/>
  <p:sldLayoutIdLst>
    <p:sldLayoutId id="2147483686" r:id="rId1"/>
    <p:sldLayoutId id="2147483695" r:id="rId2"/>
    <p:sldLayoutId id="2147483696" r:id="rId3"/>
    <p:sldLayoutId id="2147483697" r:id="rId4"/>
    <p:sldLayoutId id="2147483698" r:id="rId5"/>
    <p:sldLayoutId id="2147483717" r:id="rId6"/>
    <p:sldLayoutId id="2147483718" r:id="rId7"/>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1704D62-23FC-224F-B479-F741B27866FE}"/>
              </a:ext>
            </a:extLst>
          </p:cNvPr>
          <p:cNvPicPr>
            <a:picLocks noChangeAspect="1"/>
          </p:cNvPicPr>
          <p:nvPr userDrawn="1"/>
        </p:nvPicPr>
        <p:blipFill>
          <a:blip r:embed="rId7"/>
          <a:stretch>
            <a:fillRect/>
          </a:stretch>
        </p:blipFill>
        <p:spPr>
          <a:xfrm>
            <a:off x="10683293" y="260648"/>
            <a:ext cx="1266574" cy="1260000"/>
          </a:xfrm>
          <a:prstGeom prst="rect">
            <a:avLst/>
          </a:prstGeom>
        </p:spPr>
      </p:pic>
      <p:sp>
        <p:nvSpPr>
          <p:cNvPr id="4" name="TextBox 3">
            <a:extLst>
              <a:ext uri="{FF2B5EF4-FFF2-40B4-BE49-F238E27FC236}">
                <a16:creationId xmlns:a16="http://schemas.microsoft.com/office/drawing/2014/main" id="{87321D83-8B46-AFCC-5AC3-A3AE05B6BF39}"/>
              </a:ext>
            </a:extLst>
          </p:cNvPr>
          <p:cNvSpPr txBox="1"/>
          <p:nvPr userDrawn="1">
            <p:extLst>
              <p:ext uri="{1162E1C5-73C7-4A58-AE30-91384D911F3F}">
                <p184:classification xmlns:p184="http://schemas.microsoft.com/office/powerpoint/2018/4/main" val="hdr"/>
              </p:ext>
            </p:extLst>
          </p:nvPr>
        </p:nvSpPr>
        <p:spPr>
          <a:xfrm>
            <a:off x="190500" y="190500"/>
            <a:ext cx="338138"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Public</a:t>
            </a:r>
          </a:p>
        </p:txBody>
      </p:sp>
      <p:sp>
        <p:nvSpPr>
          <p:cNvPr id="5" name="TextBox 4">
            <a:extLst>
              <a:ext uri="{FF2B5EF4-FFF2-40B4-BE49-F238E27FC236}">
                <a16:creationId xmlns:a16="http://schemas.microsoft.com/office/drawing/2014/main" id="{23EE384E-8C1B-581C-EF21-8C749F7AC601}"/>
              </a:ext>
            </a:extLst>
          </p:cNvPr>
          <p:cNvSpPr txBox="1"/>
          <p:nvPr userDrawn="1">
            <p:extLst>
              <p:ext uri="{1162E1C5-73C7-4A58-AE30-91384D911F3F}">
                <p184:classification xmlns:p184="http://schemas.microsoft.com/office/powerpoint/2018/4/main" val="ftr"/>
              </p:ext>
            </p:extLst>
          </p:nvPr>
        </p:nvSpPr>
        <p:spPr>
          <a:xfrm>
            <a:off x="190500" y="6515100"/>
            <a:ext cx="338138"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Public</a:t>
            </a:r>
          </a:p>
        </p:txBody>
      </p:sp>
    </p:spTree>
    <p:extLst>
      <p:ext uri="{BB962C8B-B14F-4D97-AF65-F5344CB8AC3E}">
        <p14:creationId xmlns:p14="http://schemas.microsoft.com/office/powerpoint/2010/main" val="2577287840"/>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06FF114-B114-2E45-B35B-0761178FD444}"/>
              </a:ext>
            </a:extLst>
          </p:cNvPr>
          <p:cNvPicPr>
            <a:picLocks noChangeAspect="1"/>
          </p:cNvPicPr>
          <p:nvPr userDrawn="1"/>
        </p:nvPicPr>
        <p:blipFill>
          <a:blip r:embed="rId3"/>
          <a:stretch>
            <a:fillRect/>
          </a:stretch>
        </p:blipFill>
        <p:spPr>
          <a:xfrm>
            <a:off x="10704512" y="260648"/>
            <a:ext cx="1224136" cy="1224136"/>
          </a:xfrm>
          <a:prstGeom prst="rect">
            <a:avLst/>
          </a:prstGeom>
        </p:spPr>
      </p:pic>
      <p:sp>
        <p:nvSpPr>
          <p:cNvPr id="4" name="Rounded Rectangle 3">
            <a:extLst>
              <a:ext uri="{FF2B5EF4-FFF2-40B4-BE49-F238E27FC236}">
                <a16:creationId xmlns:a16="http://schemas.microsoft.com/office/drawing/2014/main" id="{85FEFE76-4971-F149-B465-E91A8ABE37CF}"/>
              </a:ext>
            </a:extLst>
          </p:cNvPr>
          <p:cNvSpPr/>
          <p:nvPr userDrawn="1"/>
        </p:nvSpPr>
        <p:spPr>
          <a:xfrm>
            <a:off x="227348" y="1628800"/>
            <a:ext cx="11737304" cy="4968552"/>
          </a:xfrm>
          <a:prstGeom prst="roundRect">
            <a:avLst>
              <a:gd name="adj" fmla="val 502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EEC702CA-616B-F32A-2F83-FADDE4683CBA}"/>
              </a:ext>
            </a:extLst>
          </p:cNvPr>
          <p:cNvSpPr txBox="1"/>
          <p:nvPr userDrawn="1">
            <p:extLst>
              <p:ext uri="{1162E1C5-73C7-4A58-AE30-91384D911F3F}">
                <p184:classification xmlns:p184="http://schemas.microsoft.com/office/powerpoint/2018/4/main" val="hdr"/>
              </p:ext>
            </p:extLst>
          </p:nvPr>
        </p:nvSpPr>
        <p:spPr>
          <a:xfrm>
            <a:off x="190500" y="190500"/>
            <a:ext cx="338138"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Public</a:t>
            </a:r>
          </a:p>
        </p:txBody>
      </p:sp>
      <p:sp>
        <p:nvSpPr>
          <p:cNvPr id="7" name="TextBox 6">
            <a:extLst>
              <a:ext uri="{FF2B5EF4-FFF2-40B4-BE49-F238E27FC236}">
                <a16:creationId xmlns:a16="http://schemas.microsoft.com/office/drawing/2014/main" id="{8FB16DB1-FA1C-970D-4CB3-5F203133B514}"/>
              </a:ext>
            </a:extLst>
          </p:cNvPr>
          <p:cNvSpPr txBox="1"/>
          <p:nvPr userDrawn="1">
            <p:extLst>
              <p:ext uri="{1162E1C5-73C7-4A58-AE30-91384D911F3F}">
                <p184:classification xmlns:p184="http://schemas.microsoft.com/office/powerpoint/2018/4/main" val="ftr"/>
              </p:ext>
            </p:extLst>
          </p:nvPr>
        </p:nvSpPr>
        <p:spPr>
          <a:xfrm>
            <a:off x="190500" y="6515100"/>
            <a:ext cx="338138"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Public</a:t>
            </a:r>
          </a:p>
        </p:txBody>
      </p:sp>
    </p:spTree>
    <p:extLst>
      <p:ext uri="{BB962C8B-B14F-4D97-AF65-F5344CB8AC3E}">
        <p14:creationId xmlns:p14="http://schemas.microsoft.com/office/powerpoint/2010/main" val="744033649"/>
      </p:ext>
    </p:extLst>
  </p:cSld>
  <p:clrMap bg1="lt1" tx1="dk1" bg2="lt2" tx2="dk2" accent1="accent1" accent2="accent2" accent3="accent3" accent4="accent4" accent5="accent5" accent6="accent6" hlink="hlink" folHlink="folHlink"/>
  <p:sldLayoutIdLst>
    <p:sldLayoutId id="2147483703"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06FF114-B114-2E45-B35B-0761178FD444}"/>
              </a:ext>
            </a:extLst>
          </p:cNvPr>
          <p:cNvPicPr>
            <a:picLocks noChangeAspect="1"/>
          </p:cNvPicPr>
          <p:nvPr userDrawn="1"/>
        </p:nvPicPr>
        <p:blipFill>
          <a:blip r:embed="rId3"/>
          <a:stretch>
            <a:fillRect/>
          </a:stretch>
        </p:blipFill>
        <p:spPr>
          <a:xfrm>
            <a:off x="10704512" y="260648"/>
            <a:ext cx="1224136" cy="1224136"/>
          </a:xfrm>
          <a:prstGeom prst="rect">
            <a:avLst/>
          </a:prstGeom>
        </p:spPr>
      </p:pic>
      <p:sp>
        <p:nvSpPr>
          <p:cNvPr id="4" name="Rounded Rectangle 3">
            <a:extLst>
              <a:ext uri="{FF2B5EF4-FFF2-40B4-BE49-F238E27FC236}">
                <a16:creationId xmlns:a16="http://schemas.microsoft.com/office/drawing/2014/main" id="{85FEFE76-4971-F149-B465-E91A8ABE37CF}"/>
              </a:ext>
            </a:extLst>
          </p:cNvPr>
          <p:cNvSpPr/>
          <p:nvPr userDrawn="1"/>
        </p:nvSpPr>
        <p:spPr>
          <a:xfrm>
            <a:off x="227348" y="1628800"/>
            <a:ext cx="11737304" cy="4968552"/>
          </a:xfrm>
          <a:prstGeom prst="roundRect">
            <a:avLst>
              <a:gd name="adj" fmla="val 502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E21ABDE1-A378-D1AB-A51B-97780B43C35E}"/>
              </a:ext>
            </a:extLst>
          </p:cNvPr>
          <p:cNvSpPr txBox="1"/>
          <p:nvPr userDrawn="1">
            <p:extLst>
              <p:ext uri="{1162E1C5-73C7-4A58-AE30-91384D911F3F}">
                <p184:classification xmlns:p184="http://schemas.microsoft.com/office/powerpoint/2018/4/main" val="hdr"/>
              </p:ext>
            </p:extLst>
          </p:nvPr>
        </p:nvSpPr>
        <p:spPr>
          <a:xfrm>
            <a:off x="190500" y="190500"/>
            <a:ext cx="338138"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Public</a:t>
            </a:r>
          </a:p>
        </p:txBody>
      </p:sp>
      <p:sp>
        <p:nvSpPr>
          <p:cNvPr id="7" name="TextBox 6">
            <a:extLst>
              <a:ext uri="{FF2B5EF4-FFF2-40B4-BE49-F238E27FC236}">
                <a16:creationId xmlns:a16="http://schemas.microsoft.com/office/drawing/2014/main" id="{73AE877A-88DA-BEE2-D4FF-420BCFADA19E}"/>
              </a:ext>
            </a:extLst>
          </p:cNvPr>
          <p:cNvSpPr txBox="1"/>
          <p:nvPr userDrawn="1">
            <p:extLst>
              <p:ext uri="{1162E1C5-73C7-4A58-AE30-91384D911F3F}">
                <p184:classification xmlns:p184="http://schemas.microsoft.com/office/powerpoint/2018/4/main" val="ftr"/>
              </p:ext>
            </p:extLst>
          </p:nvPr>
        </p:nvSpPr>
        <p:spPr>
          <a:xfrm>
            <a:off x="190500" y="6515100"/>
            <a:ext cx="338138"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Public</a:t>
            </a:r>
          </a:p>
        </p:txBody>
      </p:sp>
    </p:spTree>
    <p:extLst>
      <p:ext uri="{BB962C8B-B14F-4D97-AF65-F5344CB8AC3E}">
        <p14:creationId xmlns:p14="http://schemas.microsoft.com/office/powerpoint/2010/main" val="2657230335"/>
      </p:ext>
    </p:extLst>
  </p:cSld>
  <p:clrMap bg1="lt1" tx1="dk1" bg2="lt2" tx2="dk2" accent1="accent1" accent2="accent2" accent3="accent3" accent4="accent4" accent5="accent5" accent6="accent6" hlink="hlink" folHlink="folHlink"/>
  <p:sldLayoutIdLst>
    <p:sldLayoutId id="2147483705" r:id="rId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5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5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5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5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5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9.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tiff"/><Relationship Id="rId7" Type="http://schemas.openxmlformats.org/officeDocument/2006/relationships/image" Target="../media/image17.emf"/><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image" Target="../media/image16.emf"/><Relationship Id="rId5" Type="http://schemas.openxmlformats.org/officeDocument/2006/relationships/image" Target="../media/image15.png"/><Relationship Id="rId4" Type="http://schemas.openxmlformats.org/officeDocument/2006/relationships/image" Target="../media/image14.tiff"/></Relationships>
</file>

<file path=ppt/slides/_rels/slide14.xml.rels><?xml version="1.0" encoding="UTF-8" standalone="yes"?>
<Relationships xmlns="http://schemas.openxmlformats.org/package/2006/relationships"><Relationship Id="rId3" Type="http://schemas.openxmlformats.org/officeDocument/2006/relationships/image" Target="../media/image18.tiff"/><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9.tiff"/></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6">
            <a:extLst>
              <a:ext uri="{FF2B5EF4-FFF2-40B4-BE49-F238E27FC236}">
                <a16:creationId xmlns:a16="http://schemas.microsoft.com/office/drawing/2014/main" id="{4A9BDAC7-397C-164A-A84F-9A78B8DF9823}"/>
              </a:ext>
            </a:extLst>
          </p:cNvPr>
          <p:cNvSpPr txBox="1">
            <a:spLocks noChangeArrowheads="1"/>
          </p:cNvSpPr>
          <p:nvPr/>
        </p:nvSpPr>
        <p:spPr bwMode="auto">
          <a:xfrm>
            <a:off x="548849" y="5301208"/>
            <a:ext cx="11235783" cy="574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742950" indent="-28575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11430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6002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20574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5146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9718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4290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8862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a:lstStyle>
          <a:p>
            <a:pPr>
              <a:lnSpc>
                <a:spcPct val="120000"/>
              </a:lnSpc>
            </a:pPr>
            <a:r>
              <a:rPr lang="en-US" sz="2800" b="1" dirty="0">
                <a:solidFill>
                  <a:schemeClr val="bg1"/>
                </a:solidFill>
              </a:rPr>
              <a:t>Parent workshop: </a:t>
            </a:r>
            <a:r>
              <a:rPr lang="en-US" sz="2800" dirty="0">
                <a:solidFill>
                  <a:schemeClr val="bg1"/>
                </a:solidFill>
              </a:rPr>
              <a:t>Year 1 Phonics Screening Check</a:t>
            </a:r>
          </a:p>
        </p:txBody>
      </p:sp>
      <p:sp>
        <p:nvSpPr>
          <p:cNvPr id="4" name="TextBox 6">
            <a:extLst>
              <a:ext uri="{FF2B5EF4-FFF2-40B4-BE49-F238E27FC236}">
                <a16:creationId xmlns:a16="http://schemas.microsoft.com/office/drawing/2014/main" id="{73606950-956A-2146-9DAF-59766DE0859D}"/>
              </a:ext>
            </a:extLst>
          </p:cNvPr>
          <p:cNvSpPr txBox="1">
            <a:spLocks noChangeArrowheads="1"/>
          </p:cNvSpPr>
          <p:nvPr/>
        </p:nvSpPr>
        <p:spPr bwMode="auto">
          <a:xfrm>
            <a:off x="551384" y="4077072"/>
            <a:ext cx="4320480" cy="1288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1pPr>
            <a:lvl2pPr marL="742950" indent="-28575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2pPr>
            <a:lvl3pPr marL="11430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3pPr>
            <a:lvl4pPr marL="16002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4pPr>
            <a:lvl5pPr marL="2057400" indent="-228600">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5pPr>
            <a:lvl6pPr marL="25146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6pPr>
            <a:lvl7pPr marL="29718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7pPr>
            <a:lvl8pPr marL="34290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8pPr>
            <a:lvl9pPr marL="3886200" indent="-228600" eaLnBrk="0" fontAlgn="base" hangingPunct="0">
              <a:spcBef>
                <a:spcPct val="0"/>
              </a:spcBef>
              <a:spcAft>
                <a:spcPct val="0"/>
              </a:spcAft>
              <a:defRPr>
                <a:solidFill>
                  <a:srgbClr val="000000"/>
                </a:solidFill>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lvl9pPr>
          </a:lstStyle>
          <a:p>
            <a:pPr>
              <a:lnSpc>
                <a:spcPct val="80000"/>
              </a:lnSpc>
            </a:pPr>
            <a:r>
              <a:rPr lang="en-GB" altLang="en-US" sz="4800" b="1" dirty="0">
                <a:solidFill>
                  <a:schemeClr val="bg1"/>
                </a:solidFill>
              </a:rPr>
              <a:t>Teach reading: change lives</a:t>
            </a: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429987A-5DE9-0F4E-8665-7BDCAB35A580}"/>
              </a:ext>
            </a:extLst>
          </p:cNvPr>
          <p:cNvSpPr>
            <a:spLocks noGrp="1"/>
          </p:cNvSpPr>
          <p:nvPr>
            <p:ph type="body" sz="quarter" idx="10"/>
          </p:nvPr>
        </p:nvSpPr>
        <p:spPr/>
        <p:txBody>
          <a:bodyPr vert="horz" lIns="91440" tIns="45720" rIns="91440" bIns="45720" rtlCol="0">
            <a:normAutofit/>
          </a:bodyPr>
          <a:lstStyle/>
          <a:p>
            <a:pPr eaLnBrk="1" hangingPunct="1"/>
            <a:r>
              <a:rPr lang="en-US" sz="4200" dirty="0"/>
              <a:t>A love of reading is the biggest indicator of future academic success.</a:t>
            </a:r>
          </a:p>
          <a:p>
            <a:pPr eaLnBrk="1" hangingPunct="1"/>
            <a:r>
              <a:rPr lang="en-US" sz="1600" dirty="0"/>
              <a:t>OECD (</a:t>
            </a:r>
            <a:r>
              <a:rPr lang="en-GB" sz="1600" b="0" dirty="0"/>
              <a:t>The Organisation for Economic Co-operation and Development)</a:t>
            </a:r>
            <a:endParaRPr lang="en-US" sz="1600" dirty="0"/>
          </a:p>
        </p:txBody>
      </p:sp>
    </p:spTree>
    <p:extLst>
      <p:ext uri="{BB962C8B-B14F-4D97-AF65-F5344CB8AC3E}">
        <p14:creationId xmlns:p14="http://schemas.microsoft.com/office/powerpoint/2010/main" val="676117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9AEEAEB-E0DF-A449-A551-5E1B66611776}"/>
              </a:ext>
            </a:extLst>
          </p:cNvPr>
          <p:cNvPicPr>
            <a:picLocks noChangeAspect="1"/>
          </p:cNvPicPr>
          <p:nvPr/>
        </p:nvPicPr>
        <p:blipFill>
          <a:blip r:embed="rId3">
            <a:alphaModFix amt="4000"/>
          </a:blip>
          <a:stretch>
            <a:fillRect/>
          </a:stretch>
        </p:blipFill>
        <p:spPr>
          <a:xfrm>
            <a:off x="263352" y="-1179512"/>
            <a:ext cx="8556550" cy="8935311"/>
          </a:xfrm>
          <a:prstGeom prst="rect">
            <a:avLst/>
          </a:prstGeom>
        </p:spPr>
      </p:pic>
      <p:sp>
        <p:nvSpPr>
          <p:cNvPr id="2" name="TextBox 1">
            <a:extLst>
              <a:ext uri="{FF2B5EF4-FFF2-40B4-BE49-F238E27FC236}">
                <a16:creationId xmlns:a16="http://schemas.microsoft.com/office/drawing/2014/main" id="{3712E026-EBF9-F244-AF94-27B3DBD213F8}"/>
              </a:ext>
            </a:extLst>
          </p:cNvPr>
          <p:cNvSpPr txBox="1"/>
          <p:nvPr/>
        </p:nvSpPr>
        <p:spPr>
          <a:xfrm>
            <a:off x="0" y="2780928"/>
            <a:ext cx="12191999" cy="1092607"/>
          </a:xfrm>
          <a:prstGeom prst="rect">
            <a:avLst/>
          </a:prstGeom>
          <a:noFill/>
        </p:spPr>
        <p:txBody>
          <a:bodyPr wrap="square" rtlCol="0">
            <a:spAutoFit/>
          </a:bodyPr>
          <a:lstStyle/>
          <a:p>
            <a:pPr algn="ctr"/>
            <a:r>
              <a:rPr lang="en-US" sz="6500" b="1" dirty="0">
                <a:solidFill>
                  <a:schemeClr val="bg1"/>
                </a:solidFill>
              </a:rPr>
              <a:t>Phonics</a:t>
            </a:r>
          </a:p>
        </p:txBody>
      </p:sp>
      <p:pic>
        <p:nvPicPr>
          <p:cNvPr id="3" name="Picture 2">
            <a:extLst>
              <a:ext uri="{FF2B5EF4-FFF2-40B4-BE49-F238E27FC236}">
                <a16:creationId xmlns:a16="http://schemas.microsoft.com/office/drawing/2014/main" id="{710412B7-9CF7-483C-782A-DD898F840C1C}"/>
              </a:ext>
            </a:extLst>
          </p:cNvPr>
          <p:cNvPicPr>
            <a:picLocks noChangeAspect="1"/>
          </p:cNvPicPr>
          <p:nvPr/>
        </p:nvPicPr>
        <p:blipFill>
          <a:blip r:embed="rId4"/>
          <a:stretch>
            <a:fillRect/>
          </a:stretch>
        </p:blipFill>
        <p:spPr>
          <a:xfrm>
            <a:off x="0" y="0"/>
            <a:ext cx="12192000" cy="6857999"/>
          </a:xfrm>
          <a:prstGeom prst="rect">
            <a:avLst/>
          </a:prstGeom>
        </p:spPr>
      </p:pic>
    </p:spTree>
    <p:extLst>
      <p:ext uri="{BB962C8B-B14F-4D97-AF65-F5344CB8AC3E}">
        <p14:creationId xmlns:p14="http://schemas.microsoft.com/office/powerpoint/2010/main" val="24723481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7FF18DC-B9DE-FA47-9A8A-F3690285D807}"/>
              </a:ext>
            </a:extLst>
          </p:cNvPr>
          <p:cNvSpPr>
            <a:spLocks noGrp="1"/>
          </p:cNvSpPr>
          <p:nvPr>
            <p:ph type="title"/>
          </p:nvPr>
        </p:nvSpPr>
        <p:spPr/>
        <p:txBody>
          <a:bodyPr/>
          <a:lstStyle/>
          <a:p>
            <a:r>
              <a:rPr lang="en-US" dirty="0"/>
              <a:t>Terminology</a:t>
            </a:r>
          </a:p>
        </p:txBody>
      </p:sp>
      <p:sp>
        <p:nvSpPr>
          <p:cNvPr id="5" name="Rounded Rectangle 4">
            <a:extLst>
              <a:ext uri="{FF2B5EF4-FFF2-40B4-BE49-F238E27FC236}">
                <a16:creationId xmlns:a16="http://schemas.microsoft.com/office/drawing/2014/main" id="{1769BDE3-0AAC-A341-BB8F-73D178BFF921}"/>
              </a:ext>
            </a:extLst>
          </p:cNvPr>
          <p:cNvSpPr/>
          <p:nvPr/>
        </p:nvSpPr>
        <p:spPr>
          <a:xfrm>
            <a:off x="623392" y="2132856"/>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Phoneme</a:t>
            </a:r>
          </a:p>
        </p:txBody>
      </p:sp>
      <p:sp>
        <p:nvSpPr>
          <p:cNvPr id="7" name="Rounded Rectangle 6">
            <a:extLst>
              <a:ext uri="{FF2B5EF4-FFF2-40B4-BE49-F238E27FC236}">
                <a16:creationId xmlns:a16="http://schemas.microsoft.com/office/drawing/2014/main" id="{22408E65-6639-BF46-A2B1-8EE40CCA0AB0}"/>
              </a:ext>
            </a:extLst>
          </p:cNvPr>
          <p:cNvSpPr/>
          <p:nvPr/>
        </p:nvSpPr>
        <p:spPr>
          <a:xfrm>
            <a:off x="623392" y="3111759"/>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Grapheme</a:t>
            </a:r>
          </a:p>
        </p:txBody>
      </p:sp>
      <p:sp>
        <p:nvSpPr>
          <p:cNvPr id="8" name="Rounded Rectangle 7">
            <a:extLst>
              <a:ext uri="{FF2B5EF4-FFF2-40B4-BE49-F238E27FC236}">
                <a16:creationId xmlns:a16="http://schemas.microsoft.com/office/drawing/2014/main" id="{E525C50B-ABA3-8E48-87FF-F6B23D6442BD}"/>
              </a:ext>
            </a:extLst>
          </p:cNvPr>
          <p:cNvSpPr/>
          <p:nvPr/>
        </p:nvSpPr>
        <p:spPr>
          <a:xfrm>
            <a:off x="6744072" y="2132856"/>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Blend </a:t>
            </a:r>
          </a:p>
        </p:txBody>
      </p:sp>
      <p:sp>
        <p:nvSpPr>
          <p:cNvPr id="9" name="Rounded Rectangle 8">
            <a:extLst>
              <a:ext uri="{FF2B5EF4-FFF2-40B4-BE49-F238E27FC236}">
                <a16:creationId xmlns:a16="http://schemas.microsoft.com/office/drawing/2014/main" id="{6A02456E-1619-6441-8838-4FAF7B95E8DE}"/>
              </a:ext>
            </a:extLst>
          </p:cNvPr>
          <p:cNvSpPr/>
          <p:nvPr/>
        </p:nvSpPr>
        <p:spPr>
          <a:xfrm>
            <a:off x="625082" y="4119871"/>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Digraph</a:t>
            </a:r>
          </a:p>
        </p:txBody>
      </p:sp>
      <p:sp>
        <p:nvSpPr>
          <p:cNvPr id="10" name="Rounded Rectangle 9">
            <a:extLst>
              <a:ext uri="{FF2B5EF4-FFF2-40B4-BE49-F238E27FC236}">
                <a16:creationId xmlns:a16="http://schemas.microsoft.com/office/drawing/2014/main" id="{D8CA016A-8FA6-964F-AB5B-6E97732A71F4}"/>
              </a:ext>
            </a:extLst>
          </p:cNvPr>
          <p:cNvSpPr/>
          <p:nvPr/>
        </p:nvSpPr>
        <p:spPr>
          <a:xfrm>
            <a:off x="6773782" y="3111759"/>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Segment</a:t>
            </a:r>
          </a:p>
        </p:txBody>
      </p:sp>
      <p:sp>
        <p:nvSpPr>
          <p:cNvPr id="11" name="Rounded Rectangle 10">
            <a:extLst>
              <a:ext uri="{FF2B5EF4-FFF2-40B4-BE49-F238E27FC236}">
                <a16:creationId xmlns:a16="http://schemas.microsoft.com/office/drawing/2014/main" id="{6CC4B300-839D-984F-AF8D-56FF7F67EB7F}"/>
              </a:ext>
            </a:extLst>
          </p:cNvPr>
          <p:cNvSpPr/>
          <p:nvPr/>
        </p:nvSpPr>
        <p:spPr>
          <a:xfrm>
            <a:off x="623392" y="5127171"/>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Trigraph</a:t>
            </a:r>
          </a:p>
        </p:txBody>
      </p:sp>
      <p:sp>
        <p:nvSpPr>
          <p:cNvPr id="12" name="Rounded Rectangle 11">
            <a:extLst>
              <a:ext uri="{FF2B5EF4-FFF2-40B4-BE49-F238E27FC236}">
                <a16:creationId xmlns:a16="http://schemas.microsoft.com/office/drawing/2014/main" id="{D8CA016A-8FA6-964F-AB5B-6E97732A71F4}"/>
              </a:ext>
            </a:extLst>
          </p:cNvPr>
          <p:cNvSpPr/>
          <p:nvPr/>
        </p:nvSpPr>
        <p:spPr>
          <a:xfrm>
            <a:off x="6773782" y="4130586"/>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Adjacent consonant</a:t>
            </a:r>
          </a:p>
        </p:txBody>
      </p:sp>
      <p:sp>
        <p:nvSpPr>
          <p:cNvPr id="13" name="Rounded Rectangle 12">
            <a:extLst>
              <a:ext uri="{FF2B5EF4-FFF2-40B4-BE49-F238E27FC236}">
                <a16:creationId xmlns:a16="http://schemas.microsoft.com/office/drawing/2014/main" id="{D8CA016A-8FA6-964F-AB5B-6E97732A71F4}"/>
              </a:ext>
            </a:extLst>
          </p:cNvPr>
          <p:cNvSpPr/>
          <p:nvPr/>
        </p:nvSpPr>
        <p:spPr>
          <a:xfrm>
            <a:off x="6744072" y="5127171"/>
            <a:ext cx="4608512" cy="720080"/>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dirty="0"/>
              <a:t>Split digraph</a:t>
            </a:r>
          </a:p>
        </p:txBody>
      </p:sp>
      <p:pic>
        <p:nvPicPr>
          <p:cNvPr id="2" name="Picture 1">
            <a:extLst>
              <a:ext uri="{FF2B5EF4-FFF2-40B4-BE49-F238E27FC236}">
                <a16:creationId xmlns:a16="http://schemas.microsoft.com/office/drawing/2014/main" id="{0513D5B0-9A57-9AE2-7710-D732BFEA43B8}"/>
              </a:ext>
            </a:extLst>
          </p:cNvPr>
          <p:cNvPicPr>
            <a:picLocks noChangeAspect="1"/>
          </p:cNvPicPr>
          <p:nvPr/>
        </p:nvPicPr>
        <p:blipFill>
          <a:blip r:embed="rId3"/>
          <a:stretch>
            <a:fillRect/>
          </a:stretch>
        </p:blipFill>
        <p:spPr>
          <a:xfrm>
            <a:off x="0" y="0"/>
            <a:ext cx="12192000" cy="6857999"/>
          </a:xfrm>
          <a:prstGeom prst="rect">
            <a:avLst/>
          </a:prstGeom>
        </p:spPr>
      </p:pic>
      <p:pic>
        <p:nvPicPr>
          <p:cNvPr id="4" name="Picture 3">
            <a:extLst>
              <a:ext uri="{FF2B5EF4-FFF2-40B4-BE49-F238E27FC236}">
                <a16:creationId xmlns:a16="http://schemas.microsoft.com/office/drawing/2014/main" id="{2C196E02-3716-84D5-BF80-83E6EA4A28F7}"/>
              </a:ext>
            </a:extLst>
          </p:cNvPr>
          <p:cNvPicPr>
            <a:picLocks noChangeAspect="1"/>
          </p:cNvPicPr>
          <p:nvPr/>
        </p:nvPicPr>
        <p:blipFill>
          <a:blip r:embed="rId4"/>
          <a:stretch>
            <a:fillRect/>
          </a:stretch>
        </p:blipFill>
        <p:spPr>
          <a:xfrm>
            <a:off x="152400" y="152400"/>
            <a:ext cx="12192000" cy="6857999"/>
          </a:xfrm>
          <a:prstGeom prst="rect">
            <a:avLst/>
          </a:prstGeom>
        </p:spPr>
      </p:pic>
    </p:spTree>
    <p:extLst>
      <p:ext uri="{BB962C8B-B14F-4D97-AF65-F5344CB8AC3E}">
        <p14:creationId xmlns:p14="http://schemas.microsoft.com/office/powerpoint/2010/main" val="761715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479376" y="1916832"/>
            <a:ext cx="5864568" cy="4824536"/>
          </a:xfrm>
        </p:spPr>
        <p:txBody>
          <a:bodyPr lIns="91440" tIns="45720" rIns="91440" bIns="45720" anchor="t"/>
          <a:lstStyle/>
          <a:p>
            <a:pPr marL="0" indent="0">
              <a:buNone/>
            </a:pPr>
            <a:r>
              <a:rPr lang="en-US" dirty="0">
                <a:solidFill>
                  <a:schemeClr val="accent2"/>
                </a:solidFill>
              </a:rPr>
              <a:t>Your child has been taught most of Phase 5, they know:</a:t>
            </a:r>
            <a:endParaRPr lang="en-US" dirty="0">
              <a:solidFill>
                <a:schemeClr val="accent2"/>
              </a:solidFill>
              <a:cs typeface="Calibri"/>
            </a:endParaRPr>
          </a:p>
          <a:p>
            <a:r>
              <a:rPr lang="en-US" dirty="0">
                <a:solidFill>
                  <a:schemeClr val="accent2"/>
                </a:solidFill>
              </a:rPr>
              <a:t>new graphemes for the Phase 2 and 3 sounds </a:t>
            </a:r>
            <a:endParaRPr lang="en-US" dirty="0">
              <a:solidFill>
                <a:schemeClr val="accent2"/>
              </a:solidFill>
              <a:ea typeface="Calibri"/>
              <a:cs typeface="Calibri"/>
            </a:endParaRPr>
          </a:p>
          <a:p>
            <a:r>
              <a:rPr lang="en-US" dirty="0">
                <a:solidFill>
                  <a:schemeClr val="accent2"/>
                </a:solidFill>
                <a:cs typeface="Calibri"/>
              </a:rPr>
              <a:t>that the same </a:t>
            </a:r>
            <a:r>
              <a:rPr lang="en-US" dirty="0">
                <a:solidFill>
                  <a:schemeClr val="accent2"/>
                </a:solidFill>
              </a:rPr>
              <a:t>grapheme can have alternative pronunciations.</a:t>
            </a:r>
            <a:endParaRPr lang="en-US" dirty="0">
              <a:solidFill>
                <a:schemeClr val="accent2"/>
              </a:solidFill>
              <a:cs typeface="Calibri"/>
            </a:endParaRPr>
          </a:p>
          <a:p>
            <a:pPr marL="0" indent="0">
              <a:buNone/>
            </a:pPr>
            <a:endParaRPr lang="en-US" dirty="0">
              <a:solidFill>
                <a:schemeClr val="accent2"/>
              </a:solidFill>
              <a:cs typeface="Calibri"/>
            </a:endParaRPr>
          </a:p>
          <a:p>
            <a:pPr marL="0" indent="0">
              <a:buNone/>
            </a:pPr>
            <a:r>
              <a:rPr lang="en-US" dirty="0">
                <a:solidFill>
                  <a:schemeClr val="accent2"/>
                </a:solidFill>
                <a:cs typeface="Calibri"/>
              </a:rPr>
              <a:t>The </a:t>
            </a:r>
            <a:r>
              <a:rPr lang="en-US" dirty="0">
                <a:solidFill>
                  <a:schemeClr val="accent2"/>
                </a:solidFill>
              </a:rPr>
              <a:t>‘Grow the code’ lessons support children with reading and spelling these alternative spellings.</a:t>
            </a:r>
            <a:endParaRPr lang="en-US" dirty="0">
              <a:solidFill>
                <a:schemeClr val="accent2"/>
              </a:solidFill>
              <a:cs typeface="Calibri"/>
            </a:endParaRPr>
          </a:p>
          <a:p>
            <a:endParaRPr lang="en-US" dirty="0">
              <a:solidFill>
                <a:schemeClr val="accent2"/>
              </a:solidFill>
              <a:cs typeface="Calibri"/>
            </a:endParaRPr>
          </a:p>
          <a:p>
            <a:endParaRPr lang="en-US" dirty="0"/>
          </a:p>
        </p:txBody>
      </p:sp>
      <p:sp>
        <p:nvSpPr>
          <p:cNvPr id="3" name="Title 2"/>
          <p:cNvSpPr>
            <a:spLocks noGrp="1"/>
          </p:cNvSpPr>
          <p:nvPr>
            <p:ph type="title"/>
          </p:nvPr>
        </p:nvSpPr>
        <p:spPr>
          <a:xfrm>
            <a:off x="479376" y="332656"/>
            <a:ext cx="7722551" cy="1152128"/>
          </a:xfrm>
        </p:spPr>
        <p:txBody>
          <a:bodyPr lIns="91440" tIns="45720" rIns="91440" bIns="45720" anchor="b" anchorCtr="0"/>
          <a:lstStyle/>
          <a:p>
            <a:r>
              <a:rPr lang="en-US" dirty="0"/>
              <a:t>What your child been taught so far </a:t>
            </a:r>
            <a:endParaRPr lang="en-GB" dirty="0"/>
          </a:p>
        </p:txBody>
      </p:sp>
    </p:spTree>
    <p:extLst>
      <p:ext uri="{BB962C8B-B14F-4D97-AF65-F5344CB8AC3E}">
        <p14:creationId xmlns:p14="http://schemas.microsoft.com/office/powerpoint/2010/main" val="8200301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479376" y="1916832"/>
            <a:ext cx="5502117" cy="4392488"/>
          </a:xfrm>
        </p:spPr>
        <p:txBody>
          <a:bodyPr lIns="91440" tIns="45720" rIns="91440" bIns="45720" anchor="t"/>
          <a:lstStyle/>
          <a:p>
            <a:pPr marL="0" indent="0">
              <a:buNone/>
            </a:pPr>
            <a:r>
              <a:rPr lang="en-US" dirty="0">
                <a:solidFill>
                  <a:schemeClr val="accent2"/>
                </a:solidFill>
              </a:rPr>
              <a:t>Children will be able to:</a:t>
            </a:r>
            <a:endParaRPr lang="en-US" dirty="0">
              <a:solidFill>
                <a:schemeClr val="accent2"/>
              </a:solidFill>
              <a:cs typeface="Calibri" panose="020F0502020204030204"/>
            </a:endParaRPr>
          </a:p>
          <a:p>
            <a:r>
              <a:rPr lang="en-US" dirty="0">
                <a:solidFill>
                  <a:schemeClr val="accent2"/>
                </a:solidFill>
              </a:rPr>
              <a:t>blend independently</a:t>
            </a:r>
            <a:endParaRPr lang="en-US" dirty="0">
              <a:solidFill>
                <a:schemeClr val="accent2"/>
              </a:solidFill>
              <a:cs typeface="Calibri"/>
            </a:endParaRPr>
          </a:p>
          <a:p>
            <a:r>
              <a:rPr lang="en-US" dirty="0">
                <a:solidFill>
                  <a:schemeClr val="accent2"/>
                </a:solidFill>
              </a:rPr>
              <a:t>blend in their heads with increasing fluency and confidence</a:t>
            </a:r>
            <a:endParaRPr lang="en-US" dirty="0">
              <a:solidFill>
                <a:schemeClr val="accent2"/>
              </a:solidFill>
              <a:cs typeface="Calibri"/>
            </a:endParaRPr>
          </a:p>
          <a:p>
            <a:r>
              <a:rPr lang="en-US" dirty="0">
                <a:solidFill>
                  <a:schemeClr val="accent2"/>
                </a:solidFill>
              </a:rPr>
              <a:t>start to distinguish between different phonemes/graphemes.</a:t>
            </a:r>
            <a:endParaRPr lang="en-US" dirty="0">
              <a:solidFill>
                <a:schemeClr val="accent2"/>
              </a:solidFill>
              <a:cs typeface="Calibri"/>
            </a:endParaRPr>
          </a:p>
          <a:p>
            <a:endParaRPr lang="en-US" dirty="0"/>
          </a:p>
          <a:p>
            <a:endParaRPr lang="en-GB" dirty="0"/>
          </a:p>
        </p:txBody>
      </p:sp>
      <p:sp>
        <p:nvSpPr>
          <p:cNvPr id="5" name="Title 4"/>
          <p:cNvSpPr>
            <a:spLocks noGrp="1"/>
          </p:cNvSpPr>
          <p:nvPr>
            <p:ph type="title"/>
          </p:nvPr>
        </p:nvSpPr>
        <p:spPr/>
        <p:txBody>
          <a:bodyPr lIns="91440" tIns="45720" rIns="91440" bIns="45720" anchor="b" anchorCtr="0"/>
          <a:lstStyle/>
          <a:p>
            <a:r>
              <a:rPr lang="en-US" dirty="0"/>
              <a:t>Reading words</a:t>
            </a:r>
            <a:endParaRPr lang="en-GB" dirty="0"/>
          </a:p>
        </p:txBody>
      </p:sp>
      <p:pic>
        <p:nvPicPr>
          <p:cNvPr id="4" name="Picture 3" descr="A person in a red dress holding a sign&#10;&#10;Description automatically generated">
            <a:extLst>
              <a:ext uri="{FF2B5EF4-FFF2-40B4-BE49-F238E27FC236}">
                <a16:creationId xmlns:a16="http://schemas.microsoft.com/office/drawing/2014/main" id="{0728B828-8CB0-3F4B-3EAD-5FBF8E3AF3CF}"/>
              </a:ext>
            </a:extLst>
          </p:cNvPr>
          <p:cNvPicPr>
            <a:picLocks noChangeAspect="1"/>
          </p:cNvPicPr>
          <p:nvPr/>
        </p:nvPicPr>
        <p:blipFill>
          <a:blip r:embed="rId3"/>
          <a:stretch>
            <a:fillRect/>
          </a:stretch>
        </p:blipFill>
        <p:spPr>
          <a:xfrm>
            <a:off x="5981493" y="2132856"/>
            <a:ext cx="5647259" cy="2963810"/>
          </a:xfrm>
          <a:prstGeom prst="roundRect">
            <a:avLst/>
          </a:prstGeom>
        </p:spPr>
      </p:pic>
    </p:spTree>
    <p:extLst>
      <p:ext uri="{BB962C8B-B14F-4D97-AF65-F5344CB8AC3E}">
        <p14:creationId xmlns:p14="http://schemas.microsoft.com/office/powerpoint/2010/main" val="20763833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DCCB653-43CD-5E45-80A3-0B2B306C73C6}"/>
              </a:ext>
            </a:extLst>
          </p:cNvPr>
          <p:cNvPicPr>
            <a:picLocks noChangeAspect="1"/>
          </p:cNvPicPr>
          <p:nvPr/>
        </p:nvPicPr>
        <p:blipFill>
          <a:blip r:embed="rId3">
            <a:alphaModFix amt="4000"/>
          </a:blip>
          <a:stretch>
            <a:fillRect/>
          </a:stretch>
        </p:blipFill>
        <p:spPr>
          <a:xfrm>
            <a:off x="263352" y="-1179512"/>
            <a:ext cx="8556550" cy="8935311"/>
          </a:xfrm>
          <a:prstGeom prst="rect">
            <a:avLst/>
          </a:prstGeom>
        </p:spPr>
      </p:pic>
      <p:sp>
        <p:nvSpPr>
          <p:cNvPr id="4" name="TextBox 3">
            <a:extLst>
              <a:ext uri="{FF2B5EF4-FFF2-40B4-BE49-F238E27FC236}">
                <a16:creationId xmlns:a16="http://schemas.microsoft.com/office/drawing/2014/main" id="{EA3E8739-0EDB-B444-A351-73F5CD537FEA}"/>
              </a:ext>
            </a:extLst>
          </p:cNvPr>
          <p:cNvSpPr txBox="1"/>
          <p:nvPr/>
        </p:nvSpPr>
        <p:spPr>
          <a:xfrm>
            <a:off x="0" y="2780928"/>
            <a:ext cx="12191999" cy="1092607"/>
          </a:xfrm>
          <a:prstGeom prst="rect">
            <a:avLst/>
          </a:prstGeom>
          <a:noFill/>
        </p:spPr>
        <p:txBody>
          <a:bodyPr wrap="square" rtlCol="0">
            <a:spAutoFit/>
          </a:bodyPr>
          <a:lstStyle/>
          <a:p>
            <a:pPr algn="ctr"/>
            <a:r>
              <a:rPr lang="en-US" sz="6500" b="1" dirty="0">
                <a:solidFill>
                  <a:schemeClr val="bg1"/>
                </a:solidFill>
              </a:rPr>
              <a:t>Phonics Screening Check</a:t>
            </a:r>
          </a:p>
        </p:txBody>
      </p:sp>
    </p:spTree>
    <p:extLst>
      <p:ext uri="{BB962C8B-B14F-4D97-AF65-F5344CB8AC3E}">
        <p14:creationId xmlns:p14="http://schemas.microsoft.com/office/powerpoint/2010/main" val="37082470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479376" y="1916832"/>
            <a:ext cx="6048672" cy="4392488"/>
          </a:xfrm>
        </p:spPr>
        <p:txBody>
          <a:bodyPr lIns="91440" tIns="45720" rIns="91440" bIns="45720" anchor="t"/>
          <a:lstStyle/>
          <a:p>
            <a:pPr marL="109220" indent="0">
              <a:spcAft>
                <a:spcPts val="0"/>
              </a:spcAft>
              <a:buNone/>
              <a:defRPr/>
            </a:pPr>
            <a:r>
              <a:rPr lang="en-GB" sz="2400" b="1" dirty="0">
                <a:solidFill>
                  <a:schemeClr val="accent2"/>
                </a:solidFill>
                <a:ea typeface="+mn-lt"/>
                <a:cs typeface="+mn-lt"/>
              </a:rPr>
              <a:t>What is the Phonics Screening Check?</a:t>
            </a:r>
            <a:endParaRPr lang="en-US" b="1" dirty="0">
              <a:solidFill>
                <a:schemeClr val="accent2"/>
              </a:solidFill>
              <a:ea typeface="+mn-lt"/>
              <a:cs typeface="+mn-lt"/>
            </a:endParaRPr>
          </a:p>
          <a:p>
            <a:pPr marL="452120" indent="-342900">
              <a:spcAft>
                <a:spcPts val="0"/>
              </a:spcAft>
              <a:defRPr/>
            </a:pPr>
            <a:r>
              <a:rPr lang="en-GB" sz="2400" dirty="0">
                <a:solidFill>
                  <a:schemeClr val="accent2"/>
                </a:solidFill>
                <a:ea typeface="+mn-lt"/>
                <a:cs typeface="+mn-lt"/>
              </a:rPr>
              <a:t>It is a quick check of your child’s phonics knowledge. </a:t>
            </a:r>
            <a:endParaRPr lang="en-US" dirty="0">
              <a:solidFill>
                <a:schemeClr val="accent2"/>
              </a:solidFill>
              <a:ea typeface="+mn-lt"/>
              <a:cs typeface="+mn-lt"/>
            </a:endParaRPr>
          </a:p>
          <a:p>
            <a:pPr marL="452120" indent="-342900">
              <a:spcAft>
                <a:spcPts val="0"/>
              </a:spcAft>
              <a:defRPr/>
            </a:pPr>
            <a:r>
              <a:rPr lang="en-GB" sz="2400" dirty="0">
                <a:solidFill>
                  <a:schemeClr val="accent2"/>
                </a:solidFill>
                <a:ea typeface="+mn-lt"/>
                <a:cs typeface="+mn-lt"/>
              </a:rPr>
              <a:t>It is </a:t>
            </a:r>
            <a:r>
              <a:rPr lang="en-GB" sz="2400" b="1" dirty="0">
                <a:solidFill>
                  <a:schemeClr val="accent2"/>
                </a:solidFill>
                <a:ea typeface="+mn-lt"/>
                <a:cs typeface="+mn-lt"/>
              </a:rPr>
              <a:t>not</a:t>
            </a:r>
            <a:r>
              <a:rPr lang="en-GB" sz="2400" dirty="0">
                <a:solidFill>
                  <a:schemeClr val="accent2"/>
                </a:solidFill>
                <a:ea typeface="+mn-lt"/>
                <a:cs typeface="+mn-lt"/>
              </a:rPr>
              <a:t> designed to create any stress or anxiety for your child.</a:t>
            </a:r>
            <a:endParaRPr lang="en-GB" dirty="0">
              <a:solidFill>
                <a:schemeClr val="accent2"/>
              </a:solidFill>
            </a:endParaRPr>
          </a:p>
          <a:p>
            <a:pPr marL="452120" indent="-342900">
              <a:spcAft>
                <a:spcPts val="0"/>
              </a:spcAft>
              <a:defRPr/>
            </a:pPr>
            <a:r>
              <a:rPr lang="en-US" altLang="en-US" sz="2400" dirty="0">
                <a:solidFill>
                  <a:schemeClr val="accent2"/>
                </a:solidFill>
                <a:ea typeface="+mn-lt"/>
                <a:cs typeface="+mn-lt"/>
              </a:rPr>
              <a:t>It assesses decoding skills using phonics.</a:t>
            </a:r>
            <a:endParaRPr lang="en-GB" dirty="0">
              <a:solidFill>
                <a:schemeClr val="accent2"/>
              </a:solidFill>
            </a:endParaRPr>
          </a:p>
          <a:p>
            <a:pPr marL="452120" indent="-342900">
              <a:spcAft>
                <a:spcPts val="0"/>
              </a:spcAft>
              <a:defRPr/>
            </a:pPr>
            <a:r>
              <a:rPr lang="en-US" altLang="en-US" sz="2400" dirty="0">
                <a:solidFill>
                  <a:schemeClr val="accent2"/>
                </a:solidFill>
                <a:ea typeface="+mn-lt"/>
                <a:cs typeface="+mn-lt"/>
              </a:rPr>
              <a:t>It consists of 40 words (20 real words, </a:t>
            </a:r>
            <a:br>
              <a:rPr lang="en-US" altLang="en-US" sz="2400" dirty="0">
                <a:solidFill>
                  <a:schemeClr val="accent2"/>
                </a:solidFill>
                <a:ea typeface="+mn-lt"/>
                <a:cs typeface="+mn-lt"/>
              </a:rPr>
            </a:br>
            <a:r>
              <a:rPr lang="en-US" altLang="en-US" sz="2400" dirty="0">
                <a:solidFill>
                  <a:schemeClr val="accent2"/>
                </a:solidFill>
                <a:ea typeface="+mn-lt"/>
                <a:cs typeface="+mn-lt"/>
              </a:rPr>
              <a:t>20 ‘alien words’).</a:t>
            </a:r>
            <a:endParaRPr lang="en-GB" dirty="0">
              <a:solidFill>
                <a:schemeClr val="accent2"/>
              </a:solidFill>
            </a:endParaRPr>
          </a:p>
          <a:p>
            <a:pPr marL="109220" indent="0">
              <a:spcAft>
                <a:spcPts val="0"/>
              </a:spcAft>
              <a:buNone/>
              <a:defRPr/>
            </a:pPr>
            <a:r>
              <a:rPr lang="en-US" altLang="en-US" sz="2400" dirty="0">
                <a:solidFill>
                  <a:schemeClr val="accent2"/>
                </a:solidFill>
                <a:ea typeface="+mn-lt"/>
                <a:cs typeface="+mn-lt"/>
              </a:rPr>
              <a:t>If children do not achieve the required score in Year 1, they will retake the screening at the end of Year 2.</a:t>
            </a:r>
            <a:endParaRPr lang="en-GB" dirty="0">
              <a:solidFill>
                <a:schemeClr val="accent2"/>
              </a:solidFill>
            </a:endParaRPr>
          </a:p>
          <a:p>
            <a:pPr>
              <a:defRPr/>
            </a:pPr>
            <a:endParaRPr lang="en-GB" dirty="0">
              <a:cs typeface="Calibri"/>
            </a:endParaRPr>
          </a:p>
        </p:txBody>
      </p:sp>
      <p:sp>
        <p:nvSpPr>
          <p:cNvPr id="5" name="Title 4"/>
          <p:cNvSpPr>
            <a:spLocks noGrp="1"/>
          </p:cNvSpPr>
          <p:nvPr>
            <p:ph type="title"/>
          </p:nvPr>
        </p:nvSpPr>
        <p:spPr/>
        <p:txBody>
          <a:bodyPr lIns="91440" tIns="45720" rIns="91440" bIns="45720" anchor="b" anchorCtr="0"/>
          <a:lstStyle/>
          <a:p>
            <a:r>
              <a:rPr lang="en-US" dirty="0">
                <a:latin typeface="+mn-lt"/>
              </a:rPr>
              <a:t>This term we are preparing for the </a:t>
            </a:r>
            <a:br>
              <a:rPr lang="en-US" dirty="0">
                <a:latin typeface="+mn-lt"/>
                <a:cs typeface="Calibri"/>
              </a:rPr>
            </a:br>
            <a:r>
              <a:rPr lang="en-US" dirty="0">
                <a:latin typeface="+mn-lt"/>
              </a:rPr>
              <a:t>Phonics Screening Check</a:t>
            </a:r>
            <a:endParaRPr lang="en-GB" dirty="0">
              <a:latin typeface="+mn-lt"/>
              <a:cs typeface="Calibri" panose="020F0502020204030204"/>
            </a:endParaRPr>
          </a:p>
        </p:txBody>
      </p:sp>
      <p:pic>
        <p:nvPicPr>
          <p:cNvPr id="2" name="Picture 2" descr="Diagram&#10;&#10;Description automatically generated">
            <a:extLst>
              <a:ext uri="{FF2B5EF4-FFF2-40B4-BE49-F238E27FC236}">
                <a16:creationId xmlns:a16="http://schemas.microsoft.com/office/drawing/2014/main" id="{E560F086-6940-439B-DFD0-00EF379500F2}"/>
              </a:ext>
            </a:extLst>
          </p:cNvPr>
          <p:cNvPicPr>
            <a:picLocks noChangeAspect="1"/>
          </p:cNvPicPr>
          <p:nvPr/>
        </p:nvPicPr>
        <p:blipFill>
          <a:blip r:embed="rId3"/>
          <a:stretch>
            <a:fillRect/>
          </a:stretch>
        </p:blipFill>
        <p:spPr>
          <a:xfrm>
            <a:off x="6959582" y="1974204"/>
            <a:ext cx="5004879" cy="3648104"/>
          </a:xfrm>
          <a:prstGeom prst="rect">
            <a:avLst/>
          </a:prstGeom>
        </p:spPr>
      </p:pic>
    </p:spTree>
    <p:extLst>
      <p:ext uri="{BB962C8B-B14F-4D97-AF65-F5344CB8AC3E}">
        <p14:creationId xmlns:p14="http://schemas.microsoft.com/office/powerpoint/2010/main" val="15116648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479376" y="1916832"/>
            <a:ext cx="6804061" cy="4392488"/>
          </a:xfrm>
        </p:spPr>
        <p:txBody>
          <a:bodyPr lIns="91440" tIns="45720" rIns="91440" bIns="45720" anchor="t"/>
          <a:lstStyle/>
          <a:p>
            <a:pPr marL="566420" indent="-457200" eaLnBrk="1" fontAlgn="auto" hangingPunct="1">
              <a:spcAft>
                <a:spcPts val="0"/>
              </a:spcAft>
              <a:defRPr/>
            </a:pPr>
            <a:r>
              <a:rPr lang="en-GB" sz="2400" dirty="0">
                <a:solidFill>
                  <a:schemeClr val="accent2"/>
                </a:solidFill>
                <a:latin typeface="Calibri"/>
                <a:ea typeface="Calibri"/>
                <a:cs typeface="Calibri"/>
              </a:rPr>
              <a:t>Your child will sit with a member of staff that they know. </a:t>
            </a:r>
            <a:endParaRPr lang="en-US" dirty="0">
              <a:solidFill>
                <a:schemeClr val="accent2"/>
              </a:solidFill>
              <a:latin typeface="Calibri"/>
              <a:ea typeface="Calibri"/>
              <a:cs typeface="Calibri"/>
            </a:endParaRPr>
          </a:p>
          <a:p>
            <a:pPr marL="566420" indent="-457200">
              <a:spcAft>
                <a:spcPts val="0"/>
              </a:spcAft>
              <a:defRPr/>
            </a:pPr>
            <a:r>
              <a:rPr lang="en-GB" sz="2400" dirty="0">
                <a:solidFill>
                  <a:schemeClr val="accent2"/>
                </a:solidFill>
                <a:latin typeface="Calibri"/>
                <a:ea typeface="Calibri"/>
                <a:cs typeface="Calibri"/>
              </a:rPr>
              <a:t>They will be asked to read 40 words aloud.</a:t>
            </a:r>
            <a:endParaRPr lang="en-US" dirty="0">
              <a:solidFill>
                <a:schemeClr val="accent2"/>
              </a:solidFill>
              <a:ea typeface="Calibri"/>
              <a:cs typeface="Calibri"/>
            </a:endParaRPr>
          </a:p>
          <a:p>
            <a:pPr marL="566420" indent="-457200" eaLnBrk="1" fontAlgn="auto" hangingPunct="1">
              <a:spcAft>
                <a:spcPts val="0"/>
              </a:spcAft>
              <a:defRPr/>
            </a:pPr>
            <a:r>
              <a:rPr lang="en-GB" sz="2400" dirty="0">
                <a:solidFill>
                  <a:schemeClr val="accent2"/>
                </a:solidFill>
                <a:latin typeface="Calibri"/>
                <a:ea typeface="Calibri"/>
                <a:cs typeface="Calibri"/>
              </a:rPr>
              <a:t>This takes just a few minutes to complete, but there is no time limit. </a:t>
            </a:r>
          </a:p>
          <a:p>
            <a:pPr marL="566420" indent="-457200">
              <a:spcAft>
                <a:spcPts val="0"/>
              </a:spcAft>
              <a:defRPr/>
            </a:pPr>
            <a:r>
              <a:rPr lang="en-GB" sz="2400" dirty="0">
                <a:solidFill>
                  <a:schemeClr val="accent2"/>
                </a:solidFill>
                <a:latin typeface="Calibri"/>
                <a:ea typeface="Calibri"/>
                <a:cs typeface="Calibri"/>
              </a:rPr>
              <a:t>If your child is struggling, the teacher will stop.</a:t>
            </a:r>
            <a:endParaRPr lang="en-GB" sz="2400" dirty="0">
              <a:solidFill>
                <a:schemeClr val="accent2"/>
              </a:solidFill>
              <a:ea typeface="Calibri"/>
              <a:cs typeface="Calibri"/>
            </a:endParaRPr>
          </a:p>
          <a:p>
            <a:pPr marL="566420" indent="-457200" eaLnBrk="1" fontAlgn="auto" hangingPunct="1">
              <a:spcAft>
                <a:spcPts val="0"/>
              </a:spcAft>
              <a:defRPr/>
            </a:pPr>
            <a:r>
              <a:rPr lang="en-GB" sz="2400" dirty="0">
                <a:solidFill>
                  <a:schemeClr val="accent2"/>
                </a:solidFill>
                <a:latin typeface="Calibri"/>
                <a:ea typeface="Calibri"/>
                <a:cs typeface="Calibri"/>
              </a:rPr>
              <a:t>It has been carefully designed not to be stressful for your child.</a:t>
            </a:r>
            <a:r>
              <a:rPr lang="en-GB" sz="2400" dirty="0">
                <a:latin typeface="Calibri"/>
                <a:ea typeface="Calibri"/>
                <a:cs typeface="Calibri"/>
              </a:rPr>
              <a:t> </a:t>
            </a:r>
            <a:endParaRPr lang="en-GB" sz="2400" dirty="0">
              <a:latin typeface="Calibri" panose="020F0502020204030204" pitchFamily="34" charset="0"/>
              <a:ea typeface="Calibri"/>
              <a:cs typeface="Calibri" panose="020F0502020204030204" pitchFamily="34" charset="0"/>
            </a:endParaRPr>
          </a:p>
          <a:p>
            <a:endParaRPr lang="en-GB" dirty="0">
              <a:latin typeface="Calibri" panose="020F0502020204030204" pitchFamily="34" charset="0"/>
              <a:cs typeface="Calibri" panose="020F0502020204030204" pitchFamily="34" charset="0"/>
            </a:endParaRPr>
          </a:p>
        </p:txBody>
      </p:sp>
      <p:sp>
        <p:nvSpPr>
          <p:cNvPr id="5" name="Title 4"/>
          <p:cNvSpPr>
            <a:spLocks noGrp="1"/>
          </p:cNvSpPr>
          <p:nvPr>
            <p:ph type="title"/>
          </p:nvPr>
        </p:nvSpPr>
        <p:spPr/>
        <p:txBody>
          <a:bodyPr/>
          <a:lstStyle/>
          <a:p>
            <a:r>
              <a:rPr lang="en-US" dirty="0">
                <a:latin typeface="+mn-lt"/>
              </a:rPr>
              <a:t>How does the check work?</a:t>
            </a:r>
            <a:endParaRPr lang="en-GB" dirty="0">
              <a:latin typeface="+mn-lt"/>
            </a:endParaRPr>
          </a:p>
        </p:txBody>
      </p:sp>
      <p:pic>
        <p:nvPicPr>
          <p:cNvPr id="2" name="Picture 1" descr="A screen shot of a game&#10;&#10;Description automatically generated">
            <a:extLst>
              <a:ext uri="{FF2B5EF4-FFF2-40B4-BE49-F238E27FC236}">
                <a16:creationId xmlns:a16="http://schemas.microsoft.com/office/drawing/2014/main" id="{2DA11B01-AC7F-2C47-90AE-178705FEB3F7}"/>
              </a:ext>
            </a:extLst>
          </p:cNvPr>
          <p:cNvPicPr>
            <a:picLocks noChangeAspect="1"/>
          </p:cNvPicPr>
          <p:nvPr/>
        </p:nvPicPr>
        <p:blipFill>
          <a:blip r:embed="rId3"/>
          <a:stretch>
            <a:fillRect/>
          </a:stretch>
        </p:blipFill>
        <p:spPr>
          <a:xfrm rot="5400000">
            <a:off x="7614118" y="2463055"/>
            <a:ext cx="4411496" cy="3092011"/>
          </a:xfrm>
          <a:prstGeom prst="rect">
            <a:avLst/>
          </a:prstGeom>
        </p:spPr>
      </p:pic>
    </p:spTree>
    <p:extLst>
      <p:ext uri="{BB962C8B-B14F-4D97-AF65-F5344CB8AC3E}">
        <p14:creationId xmlns:p14="http://schemas.microsoft.com/office/powerpoint/2010/main" val="8058647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sz="quarter" idx="10"/>
          </p:nvPr>
        </p:nvSpPr>
        <p:spPr>
          <a:xfrm>
            <a:off x="479376" y="2773050"/>
            <a:ext cx="11161240" cy="3320246"/>
          </a:xfrm>
        </p:spPr>
        <p:txBody>
          <a:bodyPr lIns="91440" tIns="45720" rIns="91440" bIns="45720" anchor="t"/>
          <a:lstStyle/>
          <a:p>
            <a:pPr marL="452120" indent="-342900" eaLnBrk="1" fontAlgn="auto" hangingPunct="1">
              <a:spcAft>
                <a:spcPts val="0"/>
              </a:spcAft>
              <a:defRPr/>
            </a:pPr>
            <a:r>
              <a:rPr lang="en-GB" sz="2400" dirty="0">
                <a:solidFill>
                  <a:schemeClr val="accent2"/>
                </a:solidFill>
                <a:latin typeface="Calibri"/>
                <a:ea typeface="Calibri"/>
                <a:cs typeface="Calibri"/>
              </a:rPr>
              <a:t>The check will contain 20 ‘alien words’.</a:t>
            </a:r>
          </a:p>
          <a:p>
            <a:pPr marL="452120" indent="-342900" eaLnBrk="1" fontAlgn="auto" hangingPunct="1">
              <a:spcAft>
                <a:spcPts val="0"/>
              </a:spcAft>
              <a:defRPr/>
            </a:pPr>
            <a:r>
              <a:rPr lang="en-GB" sz="2400" dirty="0">
                <a:solidFill>
                  <a:schemeClr val="accent2"/>
                </a:solidFill>
                <a:latin typeface="Calibri"/>
                <a:ea typeface="Calibri"/>
                <a:cs typeface="Calibri"/>
              </a:rPr>
              <a:t>The children will be familiar with alien words and will start to read them this term.</a:t>
            </a:r>
          </a:p>
          <a:p>
            <a:pPr marL="452120" indent="-342900" eaLnBrk="1" fontAlgn="auto" hangingPunct="1">
              <a:spcAft>
                <a:spcPts val="0"/>
              </a:spcAft>
              <a:defRPr/>
            </a:pPr>
            <a:r>
              <a:rPr lang="en-GB" sz="2400" dirty="0">
                <a:solidFill>
                  <a:schemeClr val="accent2"/>
                </a:solidFill>
                <a:latin typeface="Calibri"/>
                <a:ea typeface="Calibri"/>
                <a:cs typeface="Calibri"/>
              </a:rPr>
              <a:t>Alien words assess children’s decoding skills and are used in lessons for the purpose of preparing for the Phonics Screening Check </a:t>
            </a:r>
            <a:r>
              <a:rPr lang="en-GB" sz="2400" b="1" dirty="0">
                <a:solidFill>
                  <a:schemeClr val="accent2"/>
                </a:solidFill>
                <a:latin typeface="Calibri"/>
                <a:ea typeface="Calibri"/>
                <a:cs typeface="Calibri"/>
              </a:rPr>
              <a:t>only</a:t>
            </a:r>
            <a:r>
              <a:rPr lang="en-GB" sz="2400" dirty="0">
                <a:solidFill>
                  <a:schemeClr val="accent2"/>
                </a:solidFill>
                <a:latin typeface="Calibri"/>
                <a:ea typeface="Calibri"/>
                <a:cs typeface="Calibri"/>
              </a:rPr>
              <a:t>. </a:t>
            </a:r>
          </a:p>
          <a:p>
            <a:pPr marL="452120" indent="-342900" eaLnBrk="1" fontAlgn="auto" hangingPunct="1">
              <a:spcAft>
                <a:spcPts val="0"/>
              </a:spcAft>
              <a:defRPr/>
            </a:pPr>
            <a:r>
              <a:rPr lang="en-GB" sz="2400" dirty="0">
                <a:solidFill>
                  <a:schemeClr val="accent2"/>
                </a:solidFill>
                <a:latin typeface="Calibri"/>
                <a:ea typeface="Calibri"/>
                <a:cs typeface="Calibri"/>
              </a:rPr>
              <a:t>Children cannot read these words by using their memory or known vocabulary, so they have to use their decoding skills. This is a fair way to assess their ability to decode.</a:t>
            </a:r>
          </a:p>
          <a:p>
            <a:pPr marL="452120" indent="-342900" eaLnBrk="1" fontAlgn="auto" hangingPunct="1">
              <a:spcAft>
                <a:spcPts val="0"/>
              </a:spcAft>
              <a:defRPr/>
            </a:pPr>
            <a:r>
              <a:rPr lang="en-GB" sz="2400" dirty="0">
                <a:solidFill>
                  <a:schemeClr val="accent2"/>
                </a:solidFill>
                <a:latin typeface="Calibri"/>
                <a:ea typeface="Calibri"/>
                <a:cs typeface="Calibri"/>
              </a:rPr>
              <a:t>The Phonics Screening Check will be administered in June</a:t>
            </a:r>
            <a:r>
              <a:rPr lang="en-GB" sz="2400" dirty="0">
                <a:latin typeface="Calibri"/>
                <a:ea typeface="Calibri"/>
                <a:cs typeface="Calibri"/>
              </a:rPr>
              <a:t>.</a:t>
            </a:r>
          </a:p>
          <a:p>
            <a:endParaRPr lang="en-GB" sz="2400" dirty="0">
              <a:latin typeface="Calibri" panose="020F0502020204030204" pitchFamily="34" charset="0"/>
              <a:cs typeface="Calibri" panose="020F0502020204030204" pitchFamily="34" charset="0"/>
            </a:endParaRPr>
          </a:p>
        </p:txBody>
      </p:sp>
      <p:sp>
        <p:nvSpPr>
          <p:cNvPr id="5" name="Title 4"/>
          <p:cNvSpPr>
            <a:spLocks noGrp="1"/>
          </p:cNvSpPr>
          <p:nvPr>
            <p:ph type="title"/>
          </p:nvPr>
        </p:nvSpPr>
        <p:spPr>
          <a:xfrm>
            <a:off x="479376" y="188640"/>
            <a:ext cx="9793088" cy="1152128"/>
          </a:xfrm>
        </p:spPr>
        <p:txBody>
          <a:bodyPr lIns="91440" tIns="45720" rIns="91440" bIns="45720" anchor="b" anchorCtr="0"/>
          <a:lstStyle/>
          <a:p>
            <a:r>
              <a:rPr lang="en-US" dirty="0">
                <a:latin typeface="+mn-lt"/>
              </a:rPr>
              <a:t>‘Alien words’ recap</a:t>
            </a:r>
            <a:endParaRPr lang="en-GB" dirty="0">
              <a:latin typeface="+mn-lt"/>
            </a:endParaRPr>
          </a:p>
        </p:txBody>
      </p:sp>
      <p:pic>
        <p:nvPicPr>
          <p:cNvPr id="7" name="Picture 6" descr="A picture containing text, clipart&#10;&#10;Description automatically generated">
            <a:extLst>
              <a:ext uri="{FF2B5EF4-FFF2-40B4-BE49-F238E27FC236}">
                <a16:creationId xmlns:a16="http://schemas.microsoft.com/office/drawing/2014/main" id="{4BB7C505-95E8-FA44-9C78-4AD4328B3522}"/>
              </a:ext>
            </a:extLst>
          </p:cNvPr>
          <p:cNvPicPr>
            <a:picLocks noChangeAspect="1"/>
          </p:cNvPicPr>
          <p:nvPr/>
        </p:nvPicPr>
        <p:blipFill>
          <a:blip r:embed="rId3"/>
          <a:stretch>
            <a:fillRect/>
          </a:stretch>
        </p:blipFill>
        <p:spPr>
          <a:xfrm>
            <a:off x="6880448" y="1232805"/>
            <a:ext cx="3528392" cy="1116178"/>
          </a:xfrm>
          <a:prstGeom prst="rect">
            <a:avLst/>
          </a:prstGeom>
        </p:spPr>
      </p:pic>
    </p:spTree>
    <p:extLst>
      <p:ext uri="{BB962C8B-B14F-4D97-AF65-F5344CB8AC3E}">
        <p14:creationId xmlns:p14="http://schemas.microsoft.com/office/powerpoint/2010/main" val="38161142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4E4AC40-E2B1-BC49-BFC1-AB1227E350D5}"/>
              </a:ext>
            </a:extLst>
          </p:cNvPr>
          <p:cNvPicPr>
            <a:picLocks noChangeAspect="1"/>
          </p:cNvPicPr>
          <p:nvPr/>
        </p:nvPicPr>
        <p:blipFill>
          <a:blip r:embed="rId3">
            <a:alphaModFix amt="4000"/>
          </a:blip>
          <a:stretch>
            <a:fillRect/>
          </a:stretch>
        </p:blipFill>
        <p:spPr>
          <a:xfrm>
            <a:off x="263352" y="-1179512"/>
            <a:ext cx="8556550" cy="8935311"/>
          </a:xfrm>
          <a:prstGeom prst="rect">
            <a:avLst/>
          </a:prstGeom>
        </p:spPr>
      </p:pic>
      <p:sp>
        <p:nvSpPr>
          <p:cNvPr id="3" name="TextBox 2">
            <a:extLst>
              <a:ext uri="{FF2B5EF4-FFF2-40B4-BE49-F238E27FC236}">
                <a16:creationId xmlns:a16="http://schemas.microsoft.com/office/drawing/2014/main" id="{468005F6-CA72-7F49-9FE7-38E6A45AA721}"/>
              </a:ext>
            </a:extLst>
          </p:cNvPr>
          <p:cNvSpPr txBox="1"/>
          <p:nvPr/>
        </p:nvSpPr>
        <p:spPr>
          <a:xfrm>
            <a:off x="0" y="2780928"/>
            <a:ext cx="12191999" cy="1092607"/>
          </a:xfrm>
          <a:prstGeom prst="rect">
            <a:avLst/>
          </a:prstGeom>
          <a:noFill/>
        </p:spPr>
        <p:txBody>
          <a:bodyPr wrap="square" rtlCol="0">
            <a:spAutoFit/>
          </a:bodyPr>
          <a:lstStyle/>
          <a:p>
            <a:pPr algn="ctr"/>
            <a:r>
              <a:rPr lang="en-US" sz="6500" b="1" dirty="0">
                <a:solidFill>
                  <a:schemeClr val="bg1"/>
                </a:solidFill>
              </a:rPr>
              <a:t>Reading at home</a:t>
            </a:r>
          </a:p>
        </p:txBody>
      </p:sp>
    </p:spTree>
    <p:extLst>
      <p:ext uri="{BB962C8B-B14F-4D97-AF65-F5344CB8AC3E}">
        <p14:creationId xmlns:p14="http://schemas.microsoft.com/office/powerpoint/2010/main" val="20355318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3ED8210-885A-174D-BE35-D51386DEE975}"/>
              </a:ext>
            </a:extLst>
          </p:cNvPr>
          <p:cNvSpPr>
            <a:spLocks noGrp="1"/>
          </p:cNvSpPr>
          <p:nvPr>
            <p:ph type="body" sz="quarter" idx="10"/>
          </p:nvPr>
        </p:nvSpPr>
        <p:spPr>
          <a:xfrm>
            <a:off x="479376" y="2039943"/>
            <a:ext cx="6336704" cy="4392488"/>
          </a:xfrm>
        </p:spPr>
        <p:txBody>
          <a:bodyPr lIns="91440" tIns="45720" rIns="91440" bIns="45720" anchor="t"/>
          <a:lstStyle/>
          <a:p>
            <a:pPr marL="0" indent="0">
              <a:buNone/>
            </a:pPr>
            <a:r>
              <a:rPr lang="en-US" sz="2400" b="1" dirty="0">
                <a:solidFill>
                  <a:schemeClr val="accent2"/>
                </a:solidFill>
                <a:latin typeface="Calibri"/>
                <a:cs typeface="Calibri"/>
              </a:rPr>
              <a:t>Reading a book and chatting had a positive impact a year later on children’s ability to…</a:t>
            </a:r>
          </a:p>
          <a:p>
            <a:r>
              <a:rPr lang="en-US" sz="2400" dirty="0">
                <a:solidFill>
                  <a:schemeClr val="tx1">
                    <a:lumMod val="95000"/>
                    <a:lumOff val="5000"/>
                  </a:schemeClr>
                </a:solidFill>
                <a:latin typeface="Calibri"/>
                <a:cs typeface="Calibri"/>
              </a:rPr>
              <a:t>understand words and sentences</a:t>
            </a:r>
          </a:p>
          <a:p>
            <a:r>
              <a:rPr lang="en-US" sz="2400" dirty="0">
                <a:solidFill>
                  <a:schemeClr val="tx1">
                    <a:lumMod val="95000"/>
                    <a:lumOff val="5000"/>
                  </a:schemeClr>
                </a:solidFill>
                <a:latin typeface="Calibri"/>
                <a:cs typeface="Calibri"/>
              </a:rPr>
              <a:t>use a wide range of vocabulary </a:t>
            </a: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r>
              <a:rPr lang="en-US" sz="2400" dirty="0">
                <a:solidFill>
                  <a:schemeClr val="tx1">
                    <a:lumMod val="95000"/>
                    <a:lumOff val="5000"/>
                  </a:schemeClr>
                </a:solidFill>
                <a:latin typeface="Calibri"/>
                <a:cs typeface="Calibri"/>
              </a:rPr>
              <a:t>develop listening comprehension skills.</a:t>
            </a: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pPr marL="0" indent="0">
              <a:buNone/>
            </a:pPr>
            <a:r>
              <a:rPr lang="en-US" sz="2400" dirty="0">
                <a:solidFill>
                  <a:schemeClr val="tx1">
                    <a:lumMod val="95000"/>
                    <a:lumOff val="5000"/>
                  </a:schemeClr>
                </a:solidFill>
                <a:latin typeface="Calibri"/>
                <a:cs typeface="Calibri"/>
              </a:rPr>
              <a:t>The number of books children were exposed to by age 6 was a positive predictor of their reading ability two years later.</a:t>
            </a:r>
          </a:p>
          <a:p>
            <a:pPr marL="0" indent="0">
              <a:buNone/>
            </a:pP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pPr marL="0" indent="0">
              <a:buNone/>
            </a:pPr>
            <a:endParaRPr lang="en-US" sz="2400" dirty="0">
              <a:solidFill>
                <a:schemeClr val="tx1">
                  <a:lumMod val="95000"/>
                  <a:lumOff val="5000"/>
                </a:schemeClr>
              </a:solidFill>
              <a:latin typeface="Calibri" panose="020F0502020204030204" pitchFamily="34" charset="0"/>
              <a:cs typeface="Calibri" panose="020F0502020204030204" pitchFamily="34" charset="0"/>
            </a:endParaRPr>
          </a:p>
          <a:p>
            <a:endParaRPr lang="en-US" sz="2400" dirty="0">
              <a:solidFill>
                <a:schemeClr val="tx1">
                  <a:lumMod val="95000"/>
                  <a:lumOff val="5000"/>
                </a:schemeClr>
              </a:solidFill>
            </a:endParaRPr>
          </a:p>
        </p:txBody>
      </p:sp>
      <p:sp>
        <p:nvSpPr>
          <p:cNvPr id="3" name="Title 2">
            <a:extLst>
              <a:ext uri="{FF2B5EF4-FFF2-40B4-BE49-F238E27FC236}">
                <a16:creationId xmlns:a16="http://schemas.microsoft.com/office/drawing/2014/main" id="{121341B6-FC05-0C46-9C0D-7547DDDC163E}"/>
              </a:ext>
            </a:extLst>
          </p:cNvPr>
          <p:cNvSpPr>
            <a:spLocks noGrp="1"/>
          </p:cNvSpPr>
          <p:nvPr>
            <p:ph type="title"/>
          </p:nvPr>
        </p:nvSpPr>
        <p:spPr>
          <a:xfrm>
            <a:off x="479376" y="332656"/>
            <a:ext cx="9145016" cy="1152128"/>
          </a:xfrm>
        </p:spPr>
        <p:txBody>
          <a:bodyPr lIns="91440" tIns="45720" rIns="91440" bIns="45720" anchor="b" anchorCtr="0"/>
          <a:lstStyle/>
          <a:p>
            <a:r>
              <a:rPr lang="en-US" dirty="0"/>
              <a:t>The most important thing you can do is read with your child</a:t>
            </a:r>
          </a:p>
        </p:txBody>
      </p:sp>
      <p:sp>
        <p:nvSpPr>
          <p:cNvPr id="4" name="TextBox 3">
            <a:extLst>
              <a:ext uri="{FF2B5EF4-FFF2-40B4-BE49-F238E27FC236}">
                <a16:creationId xmlns:a16="http://schemas.microsoft.com/office/drawing/2014/main" id="{E0FE7C68-BDBB-E140-8D8B-B0BB4B7FFB6D}"/>
              </a:ext>
            </a:extLst>
          </p:cNvPr>
          <p:cNvSpPr txBox="1"/>
          <p:nvPr/>
        </p:nvSpPr>
        <p:spPr>
          <a:xfrm>
            <a:off x="479376" y="6124654"/>
            <a:ext cx="9770110" cy="307777"/>
          </a:xfrm>
          <a:prstGeom prst="rect">
            <a:avLst/>
          </a:prstGeom>
          <a:noFill/>
        </p:spPr>
        <p:txBody>
          <a:bodyPr wrap="none" rtlCol="0">
            <a:spAutoFit/>
          </a:bodyPr>
          <a:lstStyle/>
          <a:p>
            <a:r>
              <a:rPr lang="en-US" sz="1400" i="1" dirty="0">
                <a:solidFill>
                  <a:schemeClr val="tx1">
                    <a:lumMod val="65000"/>
                    <a:lumOff val="35000"/>
                  </a:schemeClr>
                </a:solidFill>
                <a:latin typeface="Calibri"/>
                <a:cs typeface="Calibri"/>
              </a:rPr>
              <a:t>Parental involvement in the development of children’s reading skills:  A five-year longitudinal study </a:t>
            </a:r>
            <a:r>
              <a:rPr lang="en-US" sz="1400" dirty="0">
                <a:solidFill>
                  <a:schemeClr val="tx1">
                    <a:lumMod val="65000"/>
                    <a:lumOff val="35000"/>
                  </a:schemeClr>
                </a:solidFill>
                <a:latin typeface="Calibri"/>
                <a:cs typeface="Calibri"/>
              </a:rPr>
              <a:t>(2002) </a:t>
            </a:r>
            <a:r>
              <a:rPr lang="en-US" sz="1400" dirty="0" err="1">
                <a:solidFill>
                  <a:schemeClr val="tx1">
                    <a:lumMod val="65000"/>
                    <a:lumOff val="35000"/>
                  </a:schemeClr>
                </a:solidFill>
                <a:latin typeface="Calibri"/>
                <a:cs typeface="Calibri"/>
              </a:rPr>
              <a:t>Senechal</a:t>
            </a:r>
            <a:r>
              <a:rPr lang="en-US" sz="1400" dirty="0">
                <a:solidFill>
                  <a:schemeClr val="tx1">
                    <a:lumMod val="65000"/>
                    <a:lumOff val="35000"/>
                  </a:schemeClr>
                </a:solidFill>
                <a:latin typeface="Calibri"/>
                <a:cs typeface="Calibri"/>
              </a:rPr>
              <a:t>, M. and </a:t>
            </a:r>
            <a:r>
              <a:rPr lang="en-US" sz="1400" dirty="0" err="1">
                <a:solidFill>
                  <a:schemeClr val="tx1">
                    <a:lumMod val="65000"/>
                    <a:lumOff val="35000"/>
                  </a:schemeClr>
                </a:solidFill>
                <a:latin typeface="Calibri"/>
                <a:cs typeface="Calibri"/>
              </a:rPr>
              <a:t>Lefvre</a:t>
            </a:r>
            <a:r>
              <a:rPr lang="en-US" sz="1400" dirty="0">
                <a:solidFill>
                  <a:schemeClr val="tx1">
                    <a:lumMod val="65000"/>
                    <a:lumOff val="35000"/>
                  </a:schemeClr>
                </a:solidFill>
                <a:latin typeface="Calibri"/>
                <a:cs typeface="Calibri"/>
              </a:rPr>
              <a:t>, J</a:t>
            </a:r>
          </a:p>
        </p:txBody>
      </p:sp>
      <p:pic>
        <p:nvPicPr>
          <p:cNvPr id="7" name="Picture 6">
            <a:extLst>
              <a:ext uri="{FF2B5EF4-FFF2-40B4-BE49-F238E27FC236}">
                <a16:creationId xmlns:a16="http://schemas.microsoft.com/office/drawing/2014/main" id="{7CF1A9DE-555E-D447-B11E-7281FAC2B683}"/>
              </a:ext>
            </a:extLst>
          </p:cNvPr>
          <p:cNvPicPr>
            <a:picLocks noChangeAspect="1"/>
          </p:cNvPicPr>
          <p:nvPr/>
        </p:nvPicPr>
        <p:blipFill rotWithShape="1">
          <a:blip r:embed="rId3">
            <a:extLst>
              <a:ext uri="{28A0092B-C50C-407E-A947-70E740481C1C}">
                <a14:useLocalDpi xmlns:a14="http://schemas.microsoft.com/office/drawing/2010/main"/>
              </a:ext>
            </a:extLst>
          </a:blip>
          <a:srcRect t="-758"/>
          <a:stretch/>
        </p:blipFill>
        <p:spPr>
          <a:xfrm>
            <a:off x="7320136" y="1818287"/>
            <a:ext cx="4392488" cy="3909005"/>
          </a:xfrm>
          <a:prstGeom prst="roundRect">
            <a:avLst/>
          </a:prstGeom>
        </p:spPr>
      </p:pic>
    </p:spTree>
    <p:extLst>
      <p:ext uri="{BB962C8B-B14F-4D97-AF65-F5344CB8AC3E}">
        <p14:creationId xmlns:p14="http://schemas.microsoft.com/office/powerpoint/2010/main" val="4023815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729D9F07-F2DA-894B-8DF2-76A12817ACE2}"/>
              </a:ext>
            </a:extLst>
          </p:cNvPr>
          <p:cNvPicPr>
            <a:picLocks noChangeAspect="1"/>
          </p:cNvPicPr>
          <p:nvPr/>
        </p:nvPicPr>
        <p:blipFill>
          <a:blip r:embed="rId3"/>
          <a:stretch>
            <a:fillRect/>
          </a:stretch>
        </p:blipFill>
        <p:spPr>
          <a:xfrm>
            <a:off x="569873" y="2662727"/>
            <a:ext cx="2983849" cy="2828689"/>
          </a:xfrm>
          <a:prstGeom prst="rect">
            <a:avLst/>
          </a:prstGeom>
          <a:effectLst>
            <a:glow rad="127000">
              <a:schemeClr val="tx1">
                <a:lumMod val="95000"/>
                <a:lumOff val="5000"/>
                <a:alpha val="6000"/>
              </a:schemeClr>
            </a:glow>
          </a:effectLst>
        </p:spPr>
      </p:pic>
      <p:pic>
        <p:nvPicPr>
          <p:cNvPr id="10" name="Picture 9">
            <a:extLst>
              <a:ext uri="{FF2B5EF4-FFF2-40B4-BE49-F238E27FC236}">
                <a16:creationId xmlns:a16="http://schemas.microsoft.com/office/drawing/2014/main" id="{C0D0AA75-D178-2746-8F53-7C171FD3BB20}"/>
              </a:ext>
            </a:extLst>
          </p:cNvPr>
          <p:cNvPicPr>
            <a:picLocks noChangeAspect="1"/>
          </p:cNvPicPr>
          <p:nvPr/>
        </p:nvPicPr>
        <p:blipFill>
          <a:blip r:embed="rId4"/>
          <a:stretch>
            <a:fillRect/>
          </a:stretch>
        </p:blipFill>
        <p:spPr>
          <a:xfrm>
            <a:off x="8706044" y="2274730"/>
            <a:ext cx="2902472" cy="3604683"/>
          </a:xfrm>
          <a:prstGeom prst="rect">
            <a:avLst/>
          </a:prstGeom>
          <a:effectLst>
            <a:glow rad="127000">
              <a:schemeClr val="tx1">
                <a:lumMod val="95000"/>
                <a:lumOff val="5000"/>
                <a:alpha val="6000"/>
              </a:schemeClr>
            </a:glow>
          </a:effectLst>
        </p:spPr>
      </p:pic>
      <p:pic>
        <p:nvPicPr>
          <p:cNvPr id="11" name="Picture 10">
            <a:extLst>
              <a:ext uri="{FF2B5EF4-FFF2-40B4-BE49-F238E27FC236}">
                <a16:creationId xmlns:a16="http://schemas.microsoft.com/office/drawing/2014/main" id="{C94C7683-39CB-9745-BD8A-F78647576499}"/>
              </a:ext>
            </a:extLst>
          </p:cNvPr>
          <p:cNvPicPr>
            <a:picLocks noChangeAspect="1"/>
          </p:cNvPicPr>
          <p:nvPr/>
        </p:nvPicPr>
        <p:blipFill>
          <a:blip r:embed="rId5"/>
          <a:stretch>
            <a:fillRect/>
          </a:stretch>
        </p:blipFill>
        <p:spPr>
          <a:xfrm>
            <a:off x="2120786" y="1367385"/>
            <a:ext cx="7950429" cy="5250284"/>
          </a:xfrm>
          <a:prstGeom prst="rect">
            <a:avLst/>
          </a:prstGeom>
        </p:spPr>
      </p:pic>
      <p:sp>
        <p:nvSpPr>
          <p:cNvPr id="3" name="Title 2">
            <a:extLst>
              <a:ext uri="{FF2B5EF4-FFF2-40B4-BE49-F238E27FC236}">
                <a16:creationId xmlns:a16="http://schemas.microsoft.com/office/drawing/2014/main" id="{0C2C5322-C816-CC44-B38C-334FC281CAFF}"/>
              </a:ext>
            </a:extLst>
          </p:cNvPr>
          <p:cNvSpPr>
            <a:spLocks noGrp="1"/>
          </p:cNvSpPr>
          <p:nvPr>
            <p:ph type="title"/>
          </p:nvPr>
        </p:nvSpPr>
        <p:spPr/>
        <p:txBody>
          <a:bodyPr lIns="91440" tIns="45720" rIns="91440" bIns="45720" anchor="b" anchorCtr="0"/>
          <a:lstStyle/>
          <a:p>
            <a:r>
              <a:rPr lang="en-US" dirty="0"/>
              <a:t>Books going home</a:t>
            </a:r>
          </a:p>
        </p:txBody>
      </p:sp>
      <p:sp>
        <p:nvSpPr>
          <p:cNvPr id="8" name="Rectangle 7">
            <a:extLst>
              <a:ext uri="{FF2B5EF4-FFF2-40B4-BE49-F238E27FC236}">
                <a16:creationId xmlns:a16="http://schemas.microsoft.com/office/drawing/2014/main" id="{58A4A86D-1242-B34F-88C8-5D9AC660725C}"/>
              </a:ext>
            </a:extLst>
          </p:cNvPr>
          <p:cNvSpPr/>
          <p:nvPr/>
        </p:nvSpPr>
        <p:spPr>
          <a:xfrm>
            <a:off x="4055354" y="4293096"/>
            <a:ext cx="4248472" cy="1130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80E41A3-E515-0E45-9C26-69C32364A848}"/>
              </a:ext>
            </a:extLst>
          </p:cNvPr>
          <p:cNvPicPr>
            <a:picLocks noChangeAspect="1"/>
          </p:cNvPicPr>
          <p:nvPr/>
        </p:nvPicPr>
        <p:blipFill>
          <a:blip r:embed="rId6"/>
          <a:stretch>
            <a:fillRect/>
          </a:stretch>
        </p:blipFill>
        <p:spPr>
          <a:xfrm>
            <a:off x="6672064" y="4077072"/>
            <a:ext cx="1519299" cy="1519299"/>
          </a:xfrm>
          <a:prstGeom prst="rect">
            <a:avLst/>
          </a:prstGeom>
        </p:spPr>
      </p:pic>
      <p:pic>
        <p:nvPicPr>
          <p:cNvPr id="7" name="Picture 6">
            <a:extLst>
              <a:ext uri="{FF2B5EF4-FFF2-40B4-BE49-F238E27FC236}">
                <a16:creationId xmlns:a16="http://schemas.microsoft.com/office/drawing/2014/main" id="{F42B8F0E-C77E-A945-9CD7-8CD7211A9C64}"/>
              </a:ext>
            </a:extLst>
          </p:cNvPr>
          <p:cNvPicPr>
            <a:picLocks noChangeAspect="1"/>
          </p:cNvPicPr>
          <p:nvPr/>
        </p:nvPicPr>
        <p:blipFill>
          <a:blip r:embed="rId7"/>
          <a:stretch>
            <a:fillRect/>
          </a:stretch>
        </p:blipFill>
        <p:spPr>
          <a:xfrm>
            <a:off x="3969289" y="4415005"/>
            <a:ext cx="886258" cy="886258"/>
          </a:xfrm>
          <a:prstGeom prst="rect">
            <a:avLst/>
          </a:prstGeom>
        </p:spPr>
      </p:pic>
      <p:grpSp>
        <p:nvGrpSpPr>
          <p:cNvPr id="4" name="Group 3">
            <a:extLst>
              <a:ext uri="{FF2B5EF4-FFF2-40B4-BE49-F238E27FC236}">
                <a16:creationId xmlns:a16="http://schemas.microsoft.com/office/drawing/2014/main" id="{C399E4BB-5C61-4B4C-A3A5-D722BF994851}"/>
              </a:ext>
            </a:extLst>
          </p:cNvPr>
          <p:cNvGrpSpPr/>
          <p:nvPr/>
        </p:nvGrpSpPr>
        <p:grpSpPr>
          <a:xfrm>
            <a:off x="5678049" y="3361635"/>
            <a:ext cx="835902" cy="835902"/>
            <a:chOff x="4871864" y="3573016"/>
            <a:chExt cx="720080" cy="720080"/>
          </a:xfrm>
        </p:grpSpPr>
        <p:sp>
          <p:nvSpPr>
            <p:cNvPr id="2" name="Rectangle 1">
              <a:extLst>
                <a:ext uri="{FF2B5EF4-FFF2-40B4-BE49-F238E27FC236}">
                  <a16:creationId xmlns:a16="http://schemas.microsoft.com/office/drawing/2014/main" id="{12FFDC9F-CC4E-8844-8B62-E2112841D1D0}"/>
                </a:ext>
              </a:extLst>
            </p:cNvPr>
            <p:cNvSpPr/>
            <p:nvPr/>
          </p:nvSpPr>
          <p:spPr>
            <a:xfrm>
              <a:off x="5159896" y="3573016"/>
              <a:ext cx="144016" cy="7200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FB20A4BF-327F-E947-866B-30FAEA6A0D8A}"/>
                </a:ext>
              </a:extLst>
            </p:cNvPr>
            <p:cNvSpPr/>
            <p:nvPr/>
          </p:nvSpPr>
          <p:spPr>
            <a:xfrm rot="16200000">
              <a:off x="5159896" y="3569865"/>
              <a:ext cx="144016" cy="7200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465361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1C54C73-597C-A44C-AEB0-5A2995796968}"/>
              </a:ext>
            </a:extLst>
          </p:cNvPr>
          <p:cNvPicPr>
            <a:picLocks noChangeAspect="1"/>
          </p:cNvPicPr>
          <p:nvPr/>
        </p:nvPicPr>
        <p:blipFill>
          <a:blip r:embed="rId3"/>
          <a:stretch>
            <a:fillRect/>
          </a:stretch>
        </p:blipFill>
        <p:spPr>
          <a:xfrm>
            <a:off x="6960096" y="2204864"/>
            <a:ext cx="3117864" cy="2968207"/>
          </a:xfrm>
          <a:prstGeom prst="rect">
            <a:avLst/>
          </a:prstGeom>
          <a:effectLst>
            <a:glow rad="127000">
              <a:schemeClr val="tx1">
                <a:alpha val="4000"/>
              </a:schemeClr>
            </a:glow>
          </a:effectLst>
        </p:spPr>
      </p:pic>
      <p:sp>
        <p:nvSpPr>
          <p:cNvPr id="2" name="Text Placeholder 1">
            <a:extLst>
              <a:ext uri="{FF2B5EF4-FFF2-40B4-BE49-F238E27FC236}">
                <a16:creationId xmlns:a16="http://schemas.microsoft.com/office/drawing/2014/main" id="{34398AD0-3875-B94F-A90E-046466F6C19A}"/>
              </a:ext>
            </a:extLst>
          </p:cNvPr>
          <p:cNvSpPr>
            <a:spLocks noGrp="1"/>
          </p:cNvSpPr>
          <p:nvPr>
            <p:ph type="body" sz="quarter" idx="10"/>
          </p:nvPr>
        </p:nvSpPr>
        <p:spPr>
          <a:xfrm>
            <a:off x="479376" y="2544416"/>
            <a:ext cx="5854168" cy="3764903"/>
          </a:xfrm>
        </p:spPr>
        <p:txBody>
          <a:bodyPr lIns="91440" tIns="45720" rIns="91440" bIns="45720" anchor="t"/>
          <a:lstStyle/>
          <a:p>
            <a:r>
              <a:rPr lang="en-US" dirty="0">
                <a:solidFill>
                  <a:schemeClr val="accent2"/>
                </a:solidFill>
              </a:rPr>
              <a:t>Your child should be able to read their book without your help.</a:t>
            </a:r>
            <a:endParaRPr lang="en-US" dirty="0">
              <a:solidFill>
                <a:schemeClr val="accent2"/>
              </a:solidFill>
              <a:cs typeface="Calibri"/>
            </a:endParaRPr>
          </a:p>
          <a:p>
            <a:r>
              <a:rPr lang="en-US" dirty="0">
                <a:solidFill>
                  <a:schemeClr val="accent2"/>
                </a:solidFill>
              </a:rPr>
              <a:t>If they can’t read a word read it to them.</a:t>
            </a:r>
            <a:endParaRPr lang="en-US" dirty="0">
              <a:solidFill>
                <a:schemeClr val="accent2"/>
              </a:solidFill>
              <a:cs typeface="Calibri"/>
            </a:endParaRPr>
          </a:p>
          <a:p>
            <a:r>
              <a:rPr lang="en-US" dirty="0">
                <a:solidFill>
                  <a:schemeClr val="accent2"/>
                </a:solidFill>
              </a:rPr>
              <a:t>Talk about the book and celebrate their success.</a:t>
            </a:r>
            <a:endParaRPr lang="en-US" dirty="0">
              <a:solidFill>
                <a:schemeClr val="accent2"/>
              </a:solidFill>
              <a:cs typeface="Calibri"/>
            </a:endParaRPr>
          </a:p>
        </p:txBody>
      </p:sp>
      <p:sp>
        <p:nvSpPr>
          <p:cNvPr id="3" name="Title 2">
            <a:extLst>
              <a:ext uri="{FF2B5EF4-FFF2-40B4-BE49-F238E27FC236}">
                <a16:creationId xmlns:a16="http://schemas.microsoft.com/office/drawing/2014/main" id="{ED26F458-A726-794D-91AB-7485E77815F9}"/>
              </a:ext>
            </a:extLst>
          </p:cNvPr>
          <p:cNvSpPr>
            <a:spLocks noGrp="1"/>
          </p:cNvSpPr>
          <p:nvPr>
            <p:ph type="title"/>
          </p:nvPr>
        </p:nvSpPr>
        <p:spPr>
          <a:xfrm>
            <a:off x="479376" y="697304"/>
            <a:ext cx="9793088" cy="1152128"/>
          </a:xfrm>
        </p:spPr>
        <p:txBody>
          <a:bodyPr lIns="91440" tIns="45720" rIns="91440" bIns="45720" anchor="b" anchorCtr="0"/>
          <a:lstStyle/>
          <a:p>
            <a:r>
              <a:rPr lang="en-US" dirty="0"/>
              <a:t>Listening to your child read their phonics book</a:t>
            </a:r>
          </a:p>
        </p:txBody>
      </p:sp>
      <p:pic>
        <p:nvPicPr>
          <p:cNvPr id="7" name="Picture 6">
            <a:extLst>
              <a:ext uri="{FF2B5EF4-FFF2-40B4-BE49-F238E27FC236}">
                <a16:creationId xmlns:a16="http://schemas.microsoft.com/office/drawing/2014/main" id="{0918087A-1684-9A43-95A8-D4FAAF59F376}"/>
              </a:ext>
            </a:extLst>
          </p:cNvPr>
          <p:cNvPicPr>
            <a:picLocks noChangeAspect="1"/>
          </p:cNvPicPr>
          <p:nvPr/>
        </p:nvPicPr>
        <p:blipFill>
          <a:blip r:embed="rId4"/>
          <a:stretch>
            <a:fillRect/>
          </a:stretch>
        </p:blipFill>
        <p:spPr>
          <a:xfrm>
            <a:off x="8256240" y="3212976"/>
            <a:ext cx="3096344" cy="2947720"/>
          </a:xfrm>
          <a:prstGeom prst="rect">
            <a:avLst/>
          </a:prstGeom>
          <a:effectLst>
            <a:glow rad="127000">
              <a:schemeClr val="tx1">
                <a:alpha val="4000"/>
              </a:schemeClr>
            </a:glow>
          </a:effectLst>
        </p:spPr>
      </p:pic>
    </p:spTree>
    <p:extLst>
      <p:ext uri="{BB962C8B-B14F-4D97-AF65-F5344CB8AC3E}">
        <p14:creationId xmlns:p14="http://schemas.microsoft.com/office/powerpoint/2010/main" val="8782904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person and a child reading a book&#10;&#10;Description automatically generated with medium confidence">
            <a:extLst>
              <a:ext uri="{FF2B5EF4-FFF2-40B4-BE49-F238E27FC236}">
                <a16:creationId xmlns:a16="http://schemas.microsoft.com/office/drawing/2014/main" id="{A77DE003-8673-7349-8269-8B2BBAA6A76D}"/>
              </a:ext>
            </a:extLst>
          </p:cNvPr>
          <p:cNvPicPr>
            <a:picLocks noChangeAspect="1"/>
          </p:cNvPicPr>
          <p:nvPr/>
        </p:nvPicPr>
        <p:blipFill rotWithShape="1">
          <a:blip r:embed="rId3">
            <a:extLst>
              <a:ext uri="{28A0092B-C50C-407E-A947-70E740481C1C}">
                <a14:useLocalDpi xmlns:a14="http://schemas.microsoft.com/office/drawing/2010/main"/>
              </a:ext>
            </a:extLst>
          </a:blip>
          <a:srcRect b="-1"/>
          <a:stretch/>
        </p:blipFill>
        <p:spPr>
          <a:xfrm>
            <a:off x="7336631" y="1929002"/>
            <a:ext cx="4359498" cy="3909005"/>
          </a:xfrm>
          <a:prstGeom prst="roundRect">
            <a:avLst/>
          </a:prstGeom>
        </p:spPr>
      </p:pic>
      <p:sp>
        <p:nvSpPr>
          <p:cNvPr id="6" name="Text Placeholder 5">
            <a:extLst>
              <a:ext uri="{FF2B5EF4-FFF2-40B4-BE49-F238E27FC236}">
                <a16:creationId xmlns:a16="http://schemas.microsoft.com/office/drawing/2014/main" id="{82F6C5C2-432E-8248-84DB-431199FAEAE8}"/>
              </a:ext>
            </a:extLst>
          </p:cNvPr>
          <p:cNvSpPr>
            <a:spLocks noGrp="1"/>
          </p:cNvSpPr>
          <p:nvPr>
            <p:ph type="body" sz="quarter" idx="10"/>
          </p:nvPr>
        </p:nvSpPr>
        <p:spPr>
          <a:xfrm>
            <a:off x="479376" y="1916832"/>
            <a:ext cx="6624736" cy="4392488"/>
          </a:xfrm>
        </p:spPr>
        <p:txBody>
          <a:bodyPr/>
          <a:lstStyle/>
          <a:p>
            <a:pPr marL="0" indent="0">
              <a:buNone/>
            </a:pPr>
            <a:r>
              <a:rPr lang="en-US" b="1" dirty="0">
                <a:solidFill>
                  <a:schemeClr val="accent2"/>
                </a:solidFill>
              </a:rPr>
              <a:t>The shared book is for YOU to read:</a:t>
            </a:r>
          </a:p>
          <a:p>
            <a:pPr>
              <a:spcBef>
                <a:spcPts val="600"/>
              </a:spcBef>
            </a:pPr>
            <a:r>
              <a:rPr lang="en-US" sz="2400" dirty="0">
                <a:solidFill>
                  <a:schemeClr val="tx1">
                    <a:lumMod val="95000"/>
                    <a:lumOff val="5000"/>
                  </a:schemeClr>
                </a:solidFill>
              </a:rPr>
              <a:t>Make the story sound as exciting as you can by changing your voice.</a:t>
            </a:r>
          </a:p>
          <a:p>
            <a:pPr>
              <a:spcBef>
                <a:spcPts val="600"/>
              </a:spcBef>
            </a:pPr>
            <a:r>
              <a:rPr lang="en-US" sz="2400" dirty="0">
                <a:solidFill>
                  <a:schemeClr val="tx1">
                    <a:lumMod val="95000"/>
                    <a:lumOff val="5000"/>
                  </a:schemeClr>
                </a:solidFill>
              </a:rPr>
              <a:t>Talk with your child as much as you can:</a:t>
            </a:r>
          </a:p>
          <a:p>
            <a:pPr lvl="1">
              <a:spcBef>
                <a:spcPts val="600"/>
              </a:spcBef>
              <a:buFont typeface="Courier New" panose="02070309020205020404" pitchFamily="49" charset="0"/>
              <a:buChar char="o"/>
            </a:pPr>
            <a:r>
              <a:rPr lang="en-US" dirty="0">
                <a:solidFill>
                  <a:schemeClr val="tx1">
                    <a:lumMod val="95000"/>
                    <a:lumOff val="5000"/>
                  </a:schemeClr>
                </a:solidFill>
              </a:rPr>
              <a:t>Introduce new and exciting language.</a:t>
            </a:r>
          </a:p>
          <a:p>
            <a:pPr lvl="1">
              <a:spcBef>
                <a:spcPts val="600"/>
              </a:spcBef>
              <a:buFont typeface="Courier New" panose="02070309020205020404" pitchFamily="49" charset="0"/>
              <a:buChar char="o"/>
            </a:pPr>
            <a:r>
              <a:rPr lang="en-US" dirty="0">
                <a:solidFill>
                  <a:schemeClr val="tx1">
                    <a:lumMod val="95000"/>
                    <a:lumOff val="5000"/>
                  </a:schemeClr>
                </a:solidFill>
              </a:rPr>
              <a:t>Encourage your child to use new vocabulary.</a:t>
            </a:r>
          </a:p>
          <a:p>
            <a:pPr lvl="1">
              <a:spcBef>
                <a:spcPts val="600"/>
              </a:spcBef>
              <a:buFont typeface="Courier New" panose="02070309020205020404" pitchFamily="49" charset="0"/>
              <a:buChar char="o"/>
            </a:pPr>
            <a:r>
              <a:rPr lang="en-US" dirty="0">
                <a:solidFill>
                  <a:schemeClr val="tx1">
                    <a:lumMod val="95000"/>
                    <a:lumOff val="5000"/>
                  </a:schemeClr>
                </a:solidFill>
              </a:rPr>
              <a:t>Make up sentences together.</a:t>
            </a:r>
          </a:p>
          <a:p>
            <a:pPr lvl="1">
              <a:spcBef>
                <a:spcPts val="600"/>
              </a:spcBef>
              <a:buFont typeface="Courier New" panose="02070309020205020404" pitchFamily="49" charset="0"/>
              <a:buChar char="o"/>
            </a:pPr>
            <a:r>
              <a:rPr lang="en-US" dirty="0">
                <a:solidFill>
                  <a:schemeClr val="tx1">
                    <a:lumMod val="95000"/>
                    <a:lumOff val="5000"/>
                  </a:schemeClr>
                </a:solidFill>
              </a:rPr>
              <a:t>Find different words to use.</a:t>
            </a:r>
          </a:p>
          <a:p>
            <a:pPr lvl="1">
              <a:spcBef>
                <a:spcPts val="600"/>
              </a:spcBef>
              <a:buFont typeface="Courier New" panose="02070309020205020404" pitchFamily="49" charset="0"/>
              <a:buChar char="o"/>
            </a:pPr>
            <a:r>
              <a:rPr lang="en-US" dirty="0">
                <a:solidFill>
                  <a:schemeClr val="tx1">
                    <a:lumMod val="95000"/>
                    <a:lumOff val="5000"/>
                  </a:schemeClr>
                </a:solidFill>
              </a:rPr>
              <a:t>Describe things you see.</a:t>
            </a:r>
          </a:p>
        </p:txBody>
      </p:sp>
      <p:sp>
        <p:nvSpPr>
          <p:cNvPr id="4" name="Title 3">
            <a:extLst>
              <a:ext uri="{FF2B5EF4-FFF2-40B4-BE49-F238E27FC236}">
                <a16:creationId xmlns:a16="http://schemas.microsoft.com/office/drawing/2014/main" id="{1D0C56A2-B8FB-0E4C-9808-4C8445824CFE}"/>
              </a:ext>
            </a:extLst>
          </p:cNvPr>
          <p:cNvSpPr>
            <a:spLocks noGrp="1"/>
          </p:cNvSpPr>
          <p:nvPr>
            <p:ph type="title"/>
          </p:nvPr>
        </p:nvSpPr>
        <p:spPr/>
        <p:txBody>
          <a:bodyPr/>
          <a:lstStyle/>
          <a:p>
            <a:r>
              <a:rPr lang="en-US" dirty="0"/>
              <a:t>Read to your child</a:t>
            </a:r>
          </a:p>
        </p:txBody>
      </p:sp>
    </p:spTree>
    <p:extLst>
      <p:ext uri="{BB962C8B-B14F-4D97-AF65-F5344CB8AC3E}">
        <p14:creationId xmlns:p14="http://schemas.microsoft.com/office/powerpoint/2010/main" val="34111905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07DBB20-2EB0-A44A-886D-D675349D6144}"/>
              </a:ext>
            </a:extLst>
          </p:cNvPr>
          <p:cNvSpPr>
            <a:spLocks noGrp="1"/>
          </p:cNvSpPr>
          <p:nvPr>
            <p:ph type="body" sz="quarter" idx="10"/>
          </p:nvPr>
        </p:nvSpPr>
        <p:spPr/>
        <p:txBody>
          <a:bodyPr lIns="91440" tIns="45720" rIns="91440" bIns="45720" anchor="ctr" anchorCtr="0"/>
          <a:lstStyle/>
          <a:p>
            <a:r>
              <a:rPr lang="en-US" sz="4800" dirty="0"/>
              <a:t>Children are made readers on the laps of their parents.</a:t>
            </a:r>
            <a:endParaRPr lang="en-US" sz="4800" b="0" dirty="0">
              <a:cs typeface="Calibri"/>
            </a:endParaRPr>
          </a:p>
          <a:p>
            <a:br>
              <a:rPr lang="en-US" sz="2000" b="0" dirty="0">
                <a:solidFill>
                  <a:srgbClr val="000000"/>
                </a:solidFill>
              </a:rPr>
            </a:br>
            <a:r>
              <a:rPr lang="en-US" sz="2800" dirty="0"/>
              <a:t>― Emilie Buchwald</a:t>
            </a:r>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Presentation cover">
  <a:themeElements>
    <a:clrScheme name="">
      <a:dk1>
        <a:srgbClr val="000000"/>
      </a:dk1>
      <a:lt1>
        <a:srgbClr val="FFFFFF"/>
      </a:lt1>
      <a:dk2>
        <a:srgbClr val="A7A7A7"/>
      </a:dk2>
      <a:lt2>
        <a:srgbClr val="535353"/>
      </a:lt2>
      <a:accent1>
        <a:srgbClr val="4472C4"/>
      </a:accent1>
      <a:accent2>
        <a:srgbClr val="ED7D31"/>
      </a:accent2>
      <a:accent3>
        <a:srgbClr val="FFFFFF"/>
      </a:accent3>
      <a:accent4>
        <a:srgbClr val="000000"/>
      </a:accent4>
      <a:accent5>
        <a:srgbClr val="B0BCDE"/>
      </a:accent5>
      <a:accent6>
        <a:srgbClr val="D7712B"/>
      </a:accent6>
      <a:hlink>
        <a:srgbClr val="0000FF"/>
      </a:hlink>
      <a:folHlink>
        <a:srgbClr val="FF00FF"/>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FFFFFF"/>
        </a:solidFill>
        <a:ln w="2540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45718" tIns="45718" rIns="45718" bIns="45718" numCol="1" anchor="ctr" anchorCtr="0" compatLnSpc="1">
        <a:prstTxWarp prst="textNoShape">
          <a:avLst/>
        </a:prstTxWarp>
        <a:spAutoFit/>
      </a:bodyPr>
      <a:lstStyle>
        <a:defPPr marL="0" marR="0" indent="0" algn="l" defTabSz="914400" rtl="0" eaLnBrk="1"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defPPr>
      </a:lstStyle>
    </a:spDef>
    <a:lnDef>
      <a:spPr bwMode="auto">
        <a:xfrm>
          <a:off x="0" y="0"/>
          <a:ext cx="1" cy="1"/>
        </a:xfrm>
        <a:custGeom>
          <a:avLst/>
          <a:gdLst/>
          <a:ahLst/>
          <a:cxnLst/>
          <a:rect l="0" t="0" r="0" b="0"/>
          <a:pathLst/>
        </a:custGeom>
        <a:solidFill>
          <a:srgbClr val="FFFFFF"/>
        </a:solidFill>
        <a:ln w="25400"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45718" tIns="45718" rIns="45718" bIns="45718" numCol="1" anchor="ctr" anchorCtr="0" compatLnSpc="1">
        <a:prstTxWarp prst="textNoShape">
          <a:avLst/>
        </a:prstTxWarp>
        <a:spAutoFit/>
      </a:bodyPr>
      <a:lstStyle>
        <a:defPPr marL="0" marR="0" indent="0" algn="l" defTabSz="914400" rtl="0" eaLnBrk="1" fontAlgn="base" latinLnBrk="0" hangingPunct="0">
          <a:lnSpc>
            <a:spcPct val="100000"/>
          </a:lnSpc>
          <a:spcBef>
            <a:spcPct val="0"/>
          </a:spcBef>
          <a:spcAft>
            <a:spcPct val="0"/>
          </a:spcAft>
          <a:buClrTx/>
          <a:buSzTx/>
          <a:buFontTx/>
          <a:buNone/>
          <a:tabLst/>
          <a:defRPr kumimoji="0" lang="en-US" altLang="en-US" sz="1800" b="0" i="0" u="none" strike="noStrike" cap="none" normalizeH="0" baseline="0" smtClean="0">
            <a:ln>
              <a:noFill/>
            </a:ln>
            <a:solidFill>
              <a:srgbClr val="000000"/>
            </a:solidFill>
            <a:effectLst/>
            <a:latin typeface="Calibri" panose="020F0502020204030204" pitchFamily="34" charset="0"/>
            <a:ea typeface="Calibri" panose="020F0502020204030204" pitchFamily="34" charset="0"/>
            <a:cs typeface="Calibri" panose="020F0502020204030204" pitchFamily="34" charset="0"/>
            <a:sym typeface="Calibri" panose="020F0502020204030204" pitchFamily="34" charset="0"/>
          </a:defRPr>
        </a:defPPr>
      </a:lst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Normal body copy page">
  <a:themeElements>
    <a:clrScheme name="L&amp;S">
      <a:dk1>
        <a:srgbClr val="000000"/>
      </a:dk1>
      <a:lt1>
        <a:srgbClr val="FFFFFF"/>
      </a:lt1>
      <a:dk2>
        <a:srgbClr val="44546A"/>
      </a:dk2>
      <a:lt2>
        <a:srgbClr val="E7E6E6"/>
      </a:lt2>
      <a:accent1>
        <a:srgbClr val="EE7E30"/>
      </a:accent1>
      <a:accent2>
        <a:srgbClr val="0C4F76"/>
      </a:accent2>
      <a:accent3>
        <a:srgbClr val="5C2B61"/>
      </a:accent3>
      <a:accent4>
        <a:srgbClr val="DC3C64"/>
      </a:accent4>
      <a:accent5>
        <a:srgbClr val="459EB2"/>
      </a:accent5>
      <a:accent6>
        <a:srgbClr val="8AAD2C"/>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
      <a:dk1>
        <a:srgbClr val="000000"/>
      </a:dk1>
      <a:lt1>
        <a:srgbClr val="FFFFFF"/>
      </a:lt1>
      <a:dk2>
        <a:srgbClr val="A7A7A7"/>
      </a:dk2>
      <a:lt2>
        <a:srgbClr val="535353"/>
      </a:lt2>
      <a:accent1>
        <a:srgbClr val="4472C4"/>
      </a:accent1>
      <a:accent2>
        <a:srgbClr val="ED7D31"/>
      </a:accent2>
      <a:accent3>
        <a:srgbClr val="FFFFFF"/>
      </a:accent3>
      <a:accent4>
        <a:srgbClr val="000000"/>
      </a:accent4>
      <a:accent5>
        <a:srgbClr val="B0BCDE"/>
      </a:accent5>
      <a:accent6>
        <a:srgbClr val="D7712B"/>
      </a:accent6>
      <a:hlink>
        <a:srgbClr val="0000FF"/>
      </a:hlink>
      <a:folHlink>
        <a:srgbClr val="FF00FF"/>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4977DC1581EF449A9C26F70477327A5" ma:contentTypeVersion="30" ma:contentTypeDescription="Create a new document." ma:contentTypeScope="" ma:versionID="35786a64cc178860f23ff80c353c4dde">
  <xsd:schema xmlns:xsd="http://www.w3.org/2001/XMLSchema" xmlns:xs="http://www.w3.org/2001/XMLSchema" xmlns:p="http://schemas.microsoft.com/office/2006/metadata/properties" xmlns:ns1="http://schemas.microsoft.com/sharepoint/v3" xmlns:ns2="b390c623-81a0-476f-984a-5b2ad478ef4f" xmlns:ns3="6d6ce26d-438a-4f93-8ad7-b70bc8847f7f" targetNamespace="http://schemas.microsoft.com/office/2006/metadata/properties" ma:root="true" ma:fieldsID="7fe3d31e8bd86c0d8ab3c54843701607" ns1:_="" ns2:_="" ns3:_="">
    <xsd:import namespace="http://schemas.microsoft.com/sharepoint/v3"/>
    <xsd:import namespace="b390c623-81a0-476f-984a-5b2ad478ef4f"/>
    <xsd:import namespace="6d6ce26d-438a-4f93-8ad7-b70bc8847f7f"/>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LengthInSeconds" minOccurs="0"/>
                <xsd:element ref="ns3:TaxCatchAll" minOccurs="0"/>
                <xsd:element ref="ns2:lcf76f155ced4ddcb4097134ff3c332f" minOccurs="0"/>
                <xsd:element ref="ns1:_ip_UnifiedCompliancePolicyProperties" minOccurs="0"/>
                <xsd:element ref="ns1:_ip_UnifiedCompliancePolicyUIAction" minOccurs="0"/>
                <xsd:element ref="ns2:MediaServiceSearchProperties" minOccurs="0"/>
                <xsd:element ref="ns2:test" minOccurs="0"/>
                <xsd:element ref="ns2:fda848d0-6872-4d01-a8fb-de8ee4635c5bCountryOrRegion" minOccurs="0"/>
                <xsd:element ref="ns2:fda848d0-6872-4d01-a8fb-de8ee4635c5bState" minOccurs="0"/>
                <xsd:element ref="ns2:fda848d0-6872-4d01-a8fb-de8ee4635c5bCity" minOccurs="0"/>
                <xsd:element ref="ns2:fda848d0-6872-4d01-a8fb-de8ee4635c5bPostalCode" minOccurs="0"/>
                <xsd:element ref="ns2:fda848d0-6872-4d01-a8fb-de8ee4635c5bStreet" minOccurs="0"/>
                <xsd:element ref="ns2:fda848d0-6872-4d01-a8fb-de8ee4635c5bGeoLoc" minOccurs="0"/>
                <xsd:element ref="ns2:fda848d0-6872-4d01-a8fb-de8ee4635c5bDispName"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3" nillable="true" ma:displayName="Unified Compliance Policy Properties" ma:hidden="true" ma:internalName="_ip_UnifiedCompliancePolicyProperties">
      <xsd:simpleType>
        <xsd:restriction base="dms:Note"/>
      </xsd:simpleType>
    </xsd:element>
    <xsd:element name="_ip_UnifiedCompliancePolicyUIAction" ma:index="24"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390c623-81a0-476f-984a-5b2ad478ef4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44745fcb-acba-4fe2-84db-a181863b3173" ma:termSetId="09814cd3-568e-fe90-9814-8d621ff8fb84" ma:anchorId="fba54fb3-c3e1-fe81-a776-ca4b69148c4d" ma:open="true" ma:isKeyword="false">
      <xsd:complexType>
        <xsd:sequence>
          <xsd:element ref="pc:Terms" minOccurs="0" maxOccurs="1"/>
        </xsd:sequence>
      </xsd:complexType>
    </xsd:element>
    <xsd:element name="MediaServiceSearchProperties" ma:index="25" nillable="true" ma:displayName="MediaServiceSearchProperties" ma:hidden="true" ma:internalName="MediaServiceSearchProperties" ma:readOnly="true">
      <xsd:simpleType>
        <xsd:restriction base="dms:Note"/>
      </xsd:simpleType>
    </xsd:element>
    <xsd:element name="test" ma:index="26" nillable="true" ma:displayName="test" ma:format="Dropdown" ma:internalName="test">
      <xsd:simpleType>
        <xsd:restriction base="dms:Unknown"/>
      </xsd:simpleType>
    </xsd:element>
    <xsd:element name="fda848d0-6872-4d01-a8fb-de8ee4635c5bCountryOrRegion" ma:index="27" nillable="true" ma:displayName="test: Country/Region" ma:internalName="CountryOrRegion" ma:readOnly="true">
      <xsd:simpleType>
        <xsd:restriction base="dms:Text"/>
      </xsd:simpleType>
    </xsd:element>
    <xsd:element name="fda848d0-6872-4d01-a8fb-de8ee4635c5bState" ma:index="28" nillable="true" ma:displayName="test: State" ma:internalName="State" ma:readOnly="true">
      <xsd:simpleType>
        <xsd:restriction base="dms:Text"/>
      </xsd:simpleType>
    </xsd:element>
    <xsd:element name="fda848d0-6872-4d01-a8fb-de8ee4635c5bCity" ma:index="29" nillable="true" ma:displayName="test: City" ma:internalName="City" ma:readOnly="true">
      <xsd:simpleType>
        <xsd:restriction base="dms:Text"/>
      </xsd:simpleType>
    </xsd:element>
    <xsd:element name="fda848d0-6872-4d01-a8fb-de8ee4635c5bPostalCode" ma:index="30" nillable="true" ma:displayName="test: Postal Code" ma:internalName="PostalCode" ma:readOnly="true">
      <xsd:simpleType>
        <xsd:restriction base="dms:Text"/>
      </xsd:simpleType>
    </xsd:element>
    <xsd:element name="fda848d0-6872-4d01-a8fb-de8ee4635c5bStreet" ma:index="31" nillable="true" ma:displayName="test: Street" ma:internalName="Street" ma:readOnly="true">
      <xsd:simpleType>
        <xsd:restriction base="dms:Text"/>
      </xsd:simpleType>
    </xsd:element>
    <xsd:element name="fda848d0-6872-4d01-a8fb-de8ee4635c5bGeoLoc" ma:index="32" nillable="true" ma:displayName="test: Coordinates" ma:internalName="GeoLoc" ma:readOnly="true">
      <xsd:simpleType>
        <xsd:restriction base="dms:Unknown"/>
      </xsd:simpleType>
    </xsd:element>
    <xsd:element name="fda848d0-6872-4d01-a8fb-de8ee4635c5bDispName" ma:index="33" nillable="true" ma:displayName="test: Name" ma:internalName="DispName" ma:readOnly="true">
      <xsd:simpleType>
        <xsd:restriction base="dms:Text"/>
      </xsd:simpleType>
    </xsd:element>
    <xsd:element name="MediaServiceObjectDetectorVersions" ma:index="34"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d6ce26d-438a-4f93-8ad7-b70bc8847f7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3f4a544f-794c-4ace-950b-e93424860709}" ma:internalName="TaxCatchAll" ma:showField="CatchAllData" ma:web="6d6ce26d-438a-4f93-8ad7-b70bc8847f7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est xmlns="b390c623-81a0-476f-984a-5b2ad478ef4f" xsi:nil="true"/>
    <_ip_UnifiedCompliancePolicyProperties xmlns="http://schemas.microsoft.com/sharepoint/v3" xsi:nil="true"/>
    <lcf76f155ced4ddcb4097134ff3c332f xmlns="b390c623-81a0-476f-984a-5b2ad478ef4f">
      <Terms xmlns="http://schemas.microsoft.com/office/infopath/2007/PartnerControls"/>
    </lcf76f155ced4ddcb4097134ff3c332f>
    <TaxCatchAll xmlns="6d6ce26d-438a-4f93-8ad7-b70bc8847f7f"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D713B64-2AB6-4B81-B6C7-C06B46465D5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b390c623-81a0-476f-984a-5b2ad478ef4f"/>
    <ds:schemaRef ds:uri="6d6ce26d-438a-4f93-8ad7-b70bc8847f7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0B8E684-7516-47AC-9294-08AAE612A259}">
  <ds:schemaRefs>
    <ds:schemaRef ds:uri="http://schemas.microsoft.com/office/2006/documentManagement/types"/>
    <ds:schemaRef ds:uri="http://www.w3.org/XML/1998/namespace"/>
    <ds:schemaRef ds:uri="http://schemas.microsoft.com/office/2006/metadata/properties"/>
    <ds:schemaRef ds:uri="http://purl.org/dc/terms/"/>
    <ds:schemaRef ds:uri="6d6ce26d-438a-4f93-8ad7-b70bc8847f7f"/>
    <ds:schemaRef ds:uri="http://purl.org/dc/dcmitype/"/>
    <ds:schemaRef ds:uri="http://schemas.microsoft.com/sharepoint/v3"/>
    <ds:schemaRef ds:uri="http://schemas.microsoft.com/office/infopath/2007/PartnerControls"/>
    <ds:schemaRef ds:uri="http://schemas.openxmlformats.org/package/2006/metadata/core-properties"/>
    <ds:schemaRef ds:uri="b390c623-81a0-476f-984a-5b2ad478ef4f"/>
    <ds:schemaRef ds:uri="http://purl.org/dc/elements/1.1/"/>
  </ds:schemaRefs>
</ds:datastoreItem>
</file>

<file path=customXml/itemProps3.xml><?xml version="1.0" encoding="utf-8"?>
<ds:datastoreItem xmlns:ds="http://schemas.openxmlformats.org/officeDocument/2006/customXml" ds:itemID="{B625A118-A614-4A41-B843-FEF7057E296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39003</TotalTime>
  <Words>1478</Words>
  <Application>Microsoft Office PowerPoint</Application>
  <PresentationFormat>Widescreen</PresentationFormat>
  <Paragraphs>156</Paragraphs>
  <Slides>16</Slides>
  <Notes>16</Notes>
  <HiddenSlides>0</HiddenSlides>
  <MMClips>0</MMClips>
  <ScaleCrop>false</ScaleCrop>
  <HeadingPairs>
    <vt:vector size="6" baseType="variant">
      <vt:variant>
        <vt:lpstr>Fonts Used</vt:lpstr>
      </vt:variant>
      <vt:variant>
        <vt:i4>8</vt:i4>
      </vt:variant>
      <vt:variant>
        <vt:lpstr>Theme</vt:lpstr>
      </vt:variant>
      <vt:variant>
        <vt:i4>5</vt:i4>
      </vt:variant>
      <vt:variant>
        <vt:lpstr>Slide Titles</vt:lpstr>
      </vt:variant>
      <vt:variant>
        <vt:i4>16</vt:i4>
      </vt:variant>
    </vt:vector>
  </HeadingPairs>
  <TitlesOfParts>
    <vt:vector size="29" baseType="lpstr">
      <vt:lpstr>Arial</vt:lpstr>
      <vt:lpstr>Arial,Sans-Serif</vt:lpstr>
      <vt:lpstr>Calibri</vt:lpstr>
      <vt:lpstr>Calibri Light</vt:lpstr>
      <vt:lpstr>Courier New</vt:lpstr>
      <vt:lpstr>Gotham Narrow Bold</vt:lpstr>
      <vt:lpstr>Open Sans</vt:lpstr>
      <vt:lpstr>Open Sans Light</vt:lpstr>
      <vt:lpstr>Presentation cover</vt:lpstr>
      <vt:lpstr>Normal body copy page</vt:lpstr>
      <vt:lpstr>Custom Design</vt:lpstr>
      <vt:lpstr>3_Normal body copy page</vt:lpstr>
      <vt:lpstr>4_Normal body copy page</vt:lpstr>
      <vt:lpstr>PowerPoint Presentation</vt:lpstr>
      <vt:lpstr>PowerPoint Presentation</vt:lpstr>
      <vt:lpstr>PowerPoint Presentation</vt:lpstr>
      <vt:lpstr>Terminology</vt:lpstr>
      <vt:lpstr>What your child been taught so far </vt:lpstr>
      <vt:lpstr>Reading words</vt:lpstr>
      <vt:lpstr>PowerPoint Presentation</vt:lpstr>
      <vt:lpstr>This term we are preparing for the  Phonics Screening Check</vt:lpstr>
      <vt:lpstr>How does the check work?</vt:lpstr>
      <vt:lpstr>‘Alien words’ recap</vt:lpstr>
      <vt:lpstr>PowerPoint Presentation</vt:lpstr>
      <vt:lpstr>The most important thing you can do is read with your child</vt:lpstr>
      <vt:lpstr>Books going home</vt:lpstr>
      <vt:lpstr>Listening to your child read their phonics book</vt:lpstr>
      <vt:lpstr>Read to your child</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julie sherrington</dc:creator>
  <cp:lastModifiedBy>M Passby</cp:lastModifiedBy>
  <cp:revision>601</cp:revision>
  <cp:lastPrinted>2021-11-08T18:32:12Z</cp:lastPrinted>
  <dcterms:modified xsi:type="dcterms:W3CDTF">2025-02-12T08:12:34Z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0x01010064977DC1581EF449A9C26F70477327A5</vt:lpwstr>
  </property>
  <property fmtid="{D5CDD505-2E9C-101B-9397-08002B2CF9AE}" pid="3" name="MediaServiceImageTags">
    <vt:lpwstr/>
  </property>
  <property fmtid="{D5CDD505-2E9C-101B-9397-08002B2CF9AE}" pid="4" name="MSIP_Label_b3e3b5ea-4b98-4e48-b5c9-b587d8d98a9b_Enabled">
    <vt:lpwstr>true</vt:lpwstr>
  </property>
  <property fmtid="{D5CDD505-2E9C-101B-9397-08002B2CF9AE}" pid="5" name="MSIP_Label_b3e3b5ea-4b98-4e48-b5c9-b587d8d98a9b_SetDate">
    <vt:lpwstr>2025-01-27T13:30:28Z</vt:lpwstr>
  </property>
  <property fmtid="{D5CDD505-2E9C-101B-9397-08002B2CF9AE}" pid="6" name="MSIP_Label_b3e3b5ea-4b98-4e48-b5c9-b587d8d98a9b_Method">
    <vt:lpwstr>Privileged</vt:lpwstr>
  </property>
  <property fmtid="{D5CDD505-2E9C-101B-9397-08002B2CF9AE}" pid="7" name="MSIP_Label_b3e3b5ea-4b98-4e48-b5c9-b587d8d98a9b_Name">
    <vt:lpwstr>b3e3b5ea-4b98-4e48-b5c9-b587d8d98a9b</vt:lpwstr>
  </property>
  <property fmtid="{D5CDD505-2E9C-101B-9397-08002B2CF9AE}" pid="8" name="MSIP_Label_b3e3b5ea-4b98-4e48-b5c9-b587d8d98a9b_SiteId">
    <vt:lpwstr>a091745a-b7d8-4d7a-b2a6-1359053d4510</vt:lpwstr>
  </property>
  <property fmtid="{D5CDD505-2E9C-101B-9397-08002B2CF9AE}" pid="9" name="MSIP_Label_b3e3b5ea-4b98-4e48-b5c9-b587d8d98a9b_ActionId">
    <vt:lpwstr>02c75c0f-76d2-4bae-b21f-b517b658f996</vt:lpwstr>
  </property>
  <property fmtid="{D5CDD505-2E9C-101B-9397-08002B2CF9AE}" pid="10" name="MSIP_Label_b3e3b5ea-4b98-4e48-b5c9-b587d8d98a9b_ContentBits">
    <vt:lpwstr>3</vt:lpwstr>
  </property>
  <property fmtid="{D5CDD505-2E9C-101B-9397-08002B2CF9AE}" pid="11" name="ClassificationContentMarkingFooterLocations">
    <vt:lpwstr>Presentation cover:6\Normal body copy page:6\Custom Design:5\3_Normal body copy page:7\4_Normal body copy page:7</vt:lpwstr>
  </property>
  <property fmtid="{D5CDD505-2E9C-101B-9397-08002B2CF9AE}" pid="12" name="ClassificationContentMarkingFooterText">
    <vt:lpwstr>Public</vt:lpwstr>
  </property>
  <property fmtid="{D5CDD505-2E9C-101B-9397-08002B2CF9AE}" pid="13" name="ClassificationContentMarkingHeaderLocations">
    <vt:lpwstr>Presentation cover:5\Normal body copy page:5\Custom Design:4\3_Normal body copy page:6\4_Normal body copy page:6</vt:lpwstr>
  </property>
  <property fmtid="{D5CDD505-2E9C-101B-9397-08002B2CF9AE}" pid="14" name="ClassificationContentMarkingHeaderText">
    <vt:lpwstr>Public</vt:lpwstr>
  </property>
</Properties>
</file>