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69" r:id="rId8"/>
    <p:sldId id="270" r:id="rId9"/>
    <p:sldId id="271" r:id="rId10"/>
    <p:sldId id="272" r:id="rId11"/>
    <p:sldId id="273" r:id="rId12"/>
    <p:sldId id="274" r:id="rId13"/>
    <p:sldId id="275" r:id="rId14"/>
    <p:sldId id="276" r:id="rId15"/>
    <p:sldId id="277" r:id="rId16"/>
    <p:sldId id="278" r:id="rId17"/>
    <p:sldId id="279" r:id="rId18"/>
    <p:sldId id="280" r:id="rId19"/>
    <p:sldId id="281" r:id="rId20"/>
    <p:sldId id="268"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D184C5F-8893-9CA3-1D56-68BA32607E5E}" name="E Larbey" initials="EL" userId="S::elarbey@rushdenprimaryacademy.org::342ffd96-c95e-423d-adbf-df11bfd3582a"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AD7E82-4E9A-4359-BD69-06C25A30CFF9}" v="44" dt="2024-10-16T15:50:39.8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 Larbey" userId="342ffd96-c95e-423d-adbf-df11bfd3582a" providerId="ADAL" clId="{38AD7E82-4E9A-4359-BD69-06C25A30CFF9}"/>
    <pc:docChg chg="undo custSel addSld delSld modSld sldOrd">
      <pc:chgData name="E Larbey" userId="342ffd96-c95e-423d-adbf-df11bfd3582a" providerId="ADAL" clId="{38AD7E82-4E9A-4359-BD69-06C25A30CFF9}" dt="2024-10-24T10:51:42.896" v="6893" actId="1076"/>
      <pc:docMkLst>
        <pc:docMk/>
      </pc:docMkLst>
      <pc:sldChg chg="modSp mod">
        <pc:chgData name="E Larbey" userId="342ffd96-c95e-423d-adbf-df11bfd3582a" providerId="ADAL" clId="{38AD7E82-4E9A-4359-BD69-06C25A30CFF9}" dt="2024-10-11T13:10:38.472" v="1" actId="20577"/>
        <pc:sldMkLst>
          <pc:docMk/>
          <pc:sldMk cId="1941594854" sldId="256"/>
        </pc:sldMkLst>
        <pc:spChg chg="mod">
          <ac:chgData name="E Larbey" userId="342ffd96-c95e-423d-adbf-df11bfd3582a" providerId="ADAL" clId="{38AD7E82-4E9A-4359-BD69-06C25A30CFF9}" dt="2024-10-11T13:10:38.472" v="1" actId="20577"/>
          <ac:spMkLst>
            <pc:docMk/>
            <pc:sldMk cId="1941594854" sldId="256"/>
            <ac:spMk id="3" creationId="{712ACBE6-F11C-B025-B64E-B87BDDC6AABD}"/>
          </ac:spMkLst>
        </pc:spChg>
      </pc:sldChg>
      <pc:sldChg chg="modSp mod">
        <pc:chgData name="E Larbey" userId="342ffd96-c95e-423d-adbf-df11bfd3582a" providerId="ADAL" clId="{38AD7E82-4E9A-4359-BD69-06C25A30CFF9}" dt="2024-10-24T10:50:06.608" v="6820" actId="20577"/>
        <pc:sldMkLst>
          <pc:docMk/>
          <pc:sldMk cId="2525327007" sldId="257"/>
        </pc:sldMkLst>
        <pc:spChg chg="mod">
          <ac:chgData name="E Larbey" userId="342ffd96-c95e-423d-adbf-df11bfd3582a" providerId="ADAL" clId="{38AD7E82-4E9A-4359-BD69-06C25A30CFF9}" dt="2024-10-24T10:50:06.608" v="6820" actId="20577"/>
          <ac:spMkLst>
            <pc:docMk/>
            <pc:sldMk cId="2525327007" sldId="257"/>
            <ac:spMk id="2" creationId="{E58FCB83-453B-B7B9-8FD5-A5455F479FE3}"/>
          </ac:spMkLst>
        </pc:spChg>
      </pc:sldChg>
      <pc:sldChg chg="addSp delSp modSp mod">
        <pc:chgData name="E Larbey" userId="342ffd96-c95e-423d-adbf-df11bfd3582a" providerId="ADAL" clId="{38AD7E82-4E9A-4359-BD69-06C25A30CFF9}" dt="2024-10-16T14:05:13.060" v="3846" actId="20577"/>
        <pc:sldMkLst>
          <pc:docMk/>
          <pc:sldMk cId="4002711672" sldId="258"/>
        </pc:sldMkLst>
        <pc:spChg chg="mod">
          <ac:chgData name="E Larbey" userId="342ffd96-c95e-423d-adbf-df11bfd3582a" providerId="ADAL" clId="{38AD7E82-4E9A-4359-BD69-06C25A30CFF9}" dt="2024-10-16T12:15:32.473" v="728" actId="14100"/>
          <ac:spMkLst>
            <pc:docMk/>
            <pc:sldMk cId="4002711672" sldId="258"/>
            <ac:spMk id="2" creationId="{E58FCB83-453B-B7B9-8FD5-A5455F479FE3}"/>
          </ac:spMkLst>
        </pc:spChg>
        <pc:spChg chg="del">
          <ac:chgData name="E Larbey" userId="342ffd96-c95e-423d-adbf-df11bfd3582a" providerId="ADAL" clId="{38AD7E82-4E9A-4359-BD69-06C25A30CFF9}" dt="2024-10-11T13:13:26.032" v="248" actId="478"/>
          <ac:spMkLst>
            <pc:docMk/>
            <pc:sldMk cId="4002711672" sldId="258"/>
            <ac:spMk id="4" creationId="{D6D0E53B-5A40-6524-D7D4-D8B209BFC92A}"/>
          </ac:spMkLst>
        </pc:spChg>
        <pc:spChg chg="del">
          <ac:chgData name="E Larbey" userId="342ffd96-c95e-423d-adbf-df11bfd3582a" providerId="ADAL" clId="{38AD7E82-4E9A-4359-BD69-06C25A30CFF9}" dt="2024-10-11T13:13:14.256" v="240" actId="478"/>
          <ac:spMkLst>
            <pc:docMk/>
            <pc:sldMk cId="4002711672" sldId="258"/>
            <ac:spMk id="6" creationId="{881B366B-78AD-3511-C011-3D214EB91D73}"/>
          </ac:spMkLst>
        </pc:spChg>
        <pc:spChg chg="del">
          <ac:chgData name="E Larbey" userId="342ffd96-c95e-423d-adbf-df11bfd3582a" providerId="ADAL" clId="{38AD7E82-4E9A-4359-BD69-06C25A30CFF9}" dt="2024-10-11T13:13:16.791" v="241" actId="478"/>
          <ac:spMkLst>
            <pc:docMk/>
            <pc:sldMk cId="4002711672" sldId="258"/>
            <ac:spMk id="7" creationId="{06303668-CF63-7C4B-66D5-BB2AD2F50281}"/>
          </ac:spMkLst>
        </pc:spChg>
        <pc:spChg chg="del">
          <ac:chgData name="E Larbey" userId="342ffd96-c95e-423d-adbf-df11bfd3582a" providerId="ADAL" clId="{38AD7E82-4E9A-4359-BD69-06C25A30CFF9}" dt="2024-10-11T13:13:23.383" v="245" actId="478"/>
          <ac:spMkLst>
            <pc:docMk/>
            <pc:sldMk cId="4002711672" sldId="258"/>
            <ac:spMk id="8" creationId="{0363F100-5F71-60E0-D1F1-84D8A1675F2A}"/>
          </ac:spMkLst>
        </pc:spChg>
        <pc:spChg chg="del">
          <ac:chgData name="E Larbey" userId="342ffd96-c95e-423d-adbf-df11bfd3582a" providerId="ADAL" clId="{38AD7E82-4E9A-4359-BD69-06C25A30CFF9}" dt="2024-10-11T13:13:22.230" v="244" actId="478"/>
          <ac:spMkLst>
            <pc:docMk/>
            <pc:sldMk cId="4002711672" sldId="258"/>
            <ac:spMk id="9" creationId="{9CB7C5E4-6283-94D6-1003-39656E370C7C}"/>
          </ac:spMkLst>
        </pc:spChg>
        <pc:spChg chg="del">
          <ac:chgData name="E Larbey" userId="342ffd96-c95e-423d-adbf-df11bfd3582a" providerId="ADAL" clId="{38AD7E82-4E9A-4359-BD69-06C25A30CFF9}" dt="2024-10-11T13:13:18.440" v="242" actId="478"/>
          <ac:spMkLst>
            <pc:docMk/>
            <pc:sldMk cId="4002711672" sldId="258"/>
            <ac:spMk id="11" creationId="{9B517A44-4AD1-5666-87E3-17C836CF8AD1}"/>
          </ac:spMkLst>
        </pc:spChg>
        <pc:spChg chg="del">
          <ac:chgData name="E Larbey" userId="342ffd96-c95e-423d-adbf-df11bfd3582a" providerId="ADAL" clId="{38AD7E82-4E9A-4359-BD69-06C25A30CFF9}" dt="2024-10-11T13:13:11.671" v="239" actId="478"/>
          <ac:spMkLst>
            <pc:docMk/>
            <pc:sldMk cId="4002711672" sldId="258"/>
            <ac:spMk id="13" creationId="{11815325-4629-9482-F906-5ED414449978}"/>
          </ac:spMkLst>
        </pc:spChg>
        <pc:spChg chg="del">
          <ac:chgData name="E Larbey" userId="342ffd96-c95e-423d-adbf-df11bfd3582a" providerId="ADAL" clId="{38AD7E82-4E9A-4359-BD69-06C25A30CFF9}" dt="2024-10-11T13:13:24.895" v="247" actId="478"/>
          <ac:spMkLst>
            <pc:docMk/>
            <pc:sldMk cId="4002711672" sldId="258"/>
            <ac:spMk id="19" creationId="{4487B2BB-74F0-37B7-6CE9-221B5F8438DF}"/>
          </ac:spMkLst>
        </pc:spChg>
        <pc:spChg chg="del">
          <ac:chgData name="E Larbey" userId="342ffd96-c95e-423d-adbf-df11bfd3582a" providerId="ADAL" clId="{38AD7E82-4E9A-4359-BD69-06C25A30CFF9}" dt="2024-10-11T13:13:24.191" v="246" actId="478"/>
          <ac:spMkLst>
            <pc:docMk/>
            <pc:sldMk cId="4002711672" sldId="258"/>
            <ac:spMk id="25" creationId="{495607A7-A5D4-0F72-36BB-669EE92C9F96}"/>
          </ac:spMkLst>
        </pc:spChg>
        <pc:spChg chg="del">
          <ac:chgData name="E Larbey" userId="342ffd96-c95e-423d-adbf-df11bfd3582a" providerId="ADAL" clId="{38AD7E82-4E9A-4359-BD69-06C25A30CFF9}" dt="2024-10-11T13:13:20.838" v="243" actId="478"/>
          <ac:spMkLst>
            <pc:docMk/>
            <pc:sldMk cId="4002711672" sldId="258"/>
            <ac:spMk id="26" creationId="{EE848A0A-E1E5-466E-9D30-C9B02725F59D}"/>
          </ac:spMkLst>
        </pc:spChg>
        <pc:graphicFrameChg chg="add del mod">
          <ac:chgData name="E Larbey" userId="342ffd96-c95e-423d-adbf-df11bfd3582a" providerId="ADAL" clId="{38AD7E82-4E9A-4359-BD69-06C25A30CFF9}" dt="2024-10-11T13:15:19.065" v="258" actId="478"/>
          <ac:graphicFrameMkLst>
            <pc:docMk/>
            <pc:sldMk cId="4002711672" sldId="258"/>
            <ac:graphicFrameMk id="3" creationId="{97E6AAC5-FE2C-7EFE-3B72-E31A3DD29F88}"/>
          </ac:graphicFrameMkLst>
        </pc:graphicFrameChg>
        <pc:graphicFrameChg chg="add del">
          <ac:chgData name="E Larbey" userId="342ffd96-c95e-423d-adbf-df11bfd3582a" providerId="ADAL" clId="{38AD7E82-4E9A-4359-BD69-06C25A30CFF9}" dt="2024-10-11T13:15:14.464" v="257" actId="478"/>
          <ac:graphicFrameMkLst>
            <pc:docMk/>
            <pc:sldMk cId="4002711672" sldId="258"/>
            <ac:graphicFrameMk id="27" creationId="{B933CF7D-E511-EFEC-A6DE-91927ECAB09B}"/>
          </ac:graphicFrameMkLst>
        </pc:graphicFrameChg>
        <pc:graphicFrameChg chg="add del">
          <ac:chgData name="E Larbey" userId="342ffd96-c95e-423d-adbf-df11bfd3582a" providerId="ADAL" clId="{38AD7E82-4E9A-4359-BD69-06C25A30CFF9}" dt="2024-10-11T13:15:05.355" v="256" actId="478"/>
          <ac:graphicFrameMkLst>
            <pc:docMk/>
            <pc:sldMk cId="4002711672" sldId="258"/>
            <ac:graphicFrameMk id="28" creationId="{10F0B562-7DE7-2720-15BF-DBDC581B29F9}"/>
          </ac:graphicFrameMkLst>
        </pc:graphicFrameChg>
        <pc:graphicFrameChg chg="add del mod modGraphic">
          <ac:chgData name="E Larbey" userId="342ffd96-c95e-423d-adbf-df11bfd3582a" providerId="ADAL" clId="{38AD7E82-4E9A-4359-BD69-06C25A30CFF9}" dt="2024-10-11T13:17:15.395" v="263" actId="21"/>
          <ac:graphicFrameMkLst>
            <pc:docMk/>
            <pc:sldMk cId="4002711672" sldId="258"/>
            <ac:graphicFrameMk id="29" creationId="{A5F62E17-F69A-205E-9EA1-E5CC1A2F1919}"/>
          </ac:graphicFrameMkLst>
        </pc:graphicFrameChg>
        <pc:graphicFrameChg chg="add mod modGraphic">
          <ac:chgData name="E Larbey" userId="342ffd96-c95e-423d-adbf-df11bfd3582a" providerId="ADAL" clId="{38AD7E82-4E9A-4359-BD69-06C25A30CFF9}" dt="2024-10-16T14:05:13.060" v="3846" actId="20577"/>
          <ac:graphicFrameMkLst>
            <pc:docMk/>
            <pc:sldMk cId="4002711672" sldId="258"/>
            <ac:graphicFrameMk id="30" creationId="{6C71C580-8D67-0462-6994-71AEF49F45D8}"/>
          </ac:graphicFrameMkLst>
        </pc:graphicFrameChg>
        <pc:picChg chg="mod">
          <ac:chgData name="E Larbey" userId="342ffd96-c95e-423d-adbf-df11bfd3582a" providerId="ADAL" clId="{38AD7E82-4E9A-4359-BD69-06C25A30CFF9}" dt="2024-10-11T13:19:40.552" v="297" actId="14100"/>
          <ac:picMkLst>
            <pc:docMk/>
            <pc:sldMk cId="4002711672" sldId="258"/>
            <ac:picMk id="5" creationId="{43C6B14C-11BC-D5C0-DC1B-0FA2DB3373B3}"/>
          </ac:picMkLst>
        </pc:picChg>
      </pc:sldChg>
      <pc:sldChg chg="del">
        <pc:chgData name="E Larbey" userId="342ffd96-c95e-423d-adbf-df11bfd3582a" providerId="ADAL" clId="{38AD7E82-4E9A-4359-BD69-06C25A30CFF9}" dt="2024-10-16T15:51:57.276" v="6700" actId="2696"/>
        <pc:sldMkLst>
          <pc:docMk/>
          <pc:sldMk cId="231734083" sldId="259"/>
        </pc:sldMkLst>
      </pc:sldChg>
      <pc:sldChg chg="del">
        <pc:chgData name="E Larbey" userId="342ffd96-c95e-423d-adbf-df11bfd3582a" providerId="ADAL" clId="{38AD7E82-4E9A-4359-BD69-06C25A30CFF9}" dt="2024-10-16T15:51:59.572" v="6701" actId="2696"/>
        <pc:sldMkLst>
          <pc:docMk/>
          <pc:sldMk cId="597555625" sldId="260"/>
        </pc:sldMkLst>
      </pc:sldChg>
      <pc:sldChg chg="del">
        <pc:chgData name="E Larbey" userId="342ffd96-c95e-423d-adbf-df11bfd3582a" providerId="ADAL" clId="{38AD7E82-4E9A-4359-BD69-06C25A30CFF9}" dt="2024-10-16T15:52:02.426" v="6702" actId="2696"/>
        <pc:sldMkLst>
          <pc:docMk/>
          <pc:sldMk cId="3590276788" sldId="261"/>
        </pc:sldMkLst>
      </pc:sldChg>
      <pc:sldChg chg="del">
        <pc:chgData name="E Larbey" userId="342ffd96-c95e-423d-adbf-df11bfd3582a" providerId="ADAL" clId="{38AD7E82-4E9A-4359-BD69-06C25A30CFF9}" dt="2024-10-16T15:52:05.032" v="6703" actId="2696"/>
        <pc:sldMkLst>
          <pc:docMk/>
          <pc:sldMk cId="1993968183" sldId="262"/>
        </pc:sldMkLst>
      </pc:sldChg>
      <pc:sldChg chg="del">
        <pc:chgData name="E Larbey" userId="342ffd96-c95e-423d-adbf-df11bfd3582a" providerId="ADAL" clId="{38AD7E82-4E9A-4359-BD69-06C25A30CFF9}" dt="2024-10-16T15:52:07.346" v="6704" actId="2696"/>
        <pc:sldMkLst>
          <pc:docMk/>
          <pc:sldMk cId="3882187415" sldId="263"/>
        </pc:sldMkLst>
      </pc:sldChg>
      <pc:sldChg chg="del">
        <pc:chgData name="E Larbey" userId="342ffd96-c95e-423d-adbf-df11bfd3582a" providerId="ADAL" clId="{38AD7E82-4E9A-4359-BD69-06C25A30CFF9}" dt="2024-10-16T15:52:10.016" v="6705" actId="2696"/>
        <pc:sldMkLst>
          <pc:docMk/>
          <pc:sldMk cId="1508082386" sldId="264"/>
        </pc:sldMkLst>
      </pc:sldChg>
      <pc:sldChg chg="del">
        <pc:chgData name="E Larbey" userId="342ffd96-c95e-423d-adbf-df11bfd3582a" providerId="ADAL" clId="{38AD7E82-4E9A-4359-BD69-06C25A30CFF9}" dt="2024-10-16T15:52:12.917" v="6706" actId="2696"/>
        <pc:sldMkLst>
          <pc:docMk/>
          <pc:sldMk cId="3514667001" sldId="265"/>
        </pc:sldMkLst>
      </pc:sldChg>
      <pc:sldChg chg="del">
        <pc:chgData name="E Larbey" userId="342ffd96-c95e-423d-adbf-df11bfd3582a" providerId="ADAL" clId="{38AD7E82-4E9A-4359-BD69-06C25A30CFF9}" dt="2024-10-16T15:52:15.003" v="6707" actId="2696"/>
        <pc:sldMkLst>
          <pc:docMk/>
          <pc:sldMk cId="3572565642" sldId="266"/>
        </pc:sldMkLst>
      </pc:sldChg>
      <pc:sldChg chg="del">
        <pc:chgData name="E Larbey" userId="342ffd96-c95e-423d-adbf-df11bfd3582a" providerId="ADAL" clId="{38AD7E82-4E9A-4359-BD69-06C25A30CFF9}" dt="2024-10-16T15:52:23.042" v="6708" actId="2696"/>
        <pc:sldMkLst>
          <pc:docMk/>
          <pc:sldMk cId="63897507" sldId="267"/>
        </pc:sldMkLst>
      </pc:sldChg>
      <pc:sldChg chg="modSp add mod">
        <pc:chgData name="E Larbey" userId="342ffd96-c95e-423d-adbf-df11bfd3582a" providerId="ADAL" clId="{38AD7E82-4E9A-4359-BD69-06C25A30CFF9}" dt="2024-10-16T13:56:21.010" v="3219" actId="20577"/>
        <pc:sldMkLst>
          <pc:docMk/>
          <pc:sldMk cId="2854683166" sldId="269"/>
        </pc:sldMkLst>
        <pc:spChg chg="mod">
          <ac:chgData name="E Larbey" userId="342ffd96-c95e-423d-adbf-df11bfd3582a" providerId="ADAL" clId="{38AD7E82-4E9A-4359-BD69-06C25A30CFF9}" dt="2024-10-16T13:56:21.010" v="3219" actId="20577"/>
          <ac:spMkLst>
            <pc:docMk/>
            <pc:sldMk cId="2854683166" sldId="269"/>
            <ac:spMk id="2" creationId="{E58FCB83-453B-B7B9-8FD5-A5455F479FE3}"/>
          </ac:spMkLst>
        </pc:spChg>
        <pc:graphicFrameChg chg="mod modGraphic">
          <ac:chgData name="E Larbey" userId="342ffd96-c95e-423d-adbf-df11bfd3582a" providerId="ADAL" clId="{38AD7E82-4E9A-4359-BD69-06C25A30CFF9}" dt="2024-10-16T12:49:51.520" v="2126" actId="20577"/>
          <ac:graphicFrameMkLst>
            <pc:docMk/>
            <pc:sldMk cId="2854683166" sldId="269"/>
            <ac:graphicFrameMk id="30" creationId="{6C71C580-8D67-0462-6994-71AEF49F45D8}"/>
          </ac:graphicFrameMkLst>
        </pc:graphicFrameChg>
      </pc:sldChg>
      <pc:sldChg chg="modSp add mod">
        <pc:chgData name="E Larbey" userId="342ffd96-c95e-423d-adbf-df11bfd3582a" providerId="ADAL" clId="{38AD7E82-4E9A-4359-BD69-06C25A30CFF9}" dt="2024-10-16T12:49:34.457" v="2122" actId="6549"/>
        <pc:sldMkLst>
          <pc:docMk/>
          <pc:sldMk cId="1080839804" sldId="270"/>
        </pc:sldMkLst>
        <pc:spChg chg="mod">
          <ac:chgData name="E Larbey" userId="342ffd96-c95e-423d-adbf-df11bfd3582a" providerId="ADAL" clId="{38AD7E82-4E9A-4359-BD69-06C25A30CFF9}" dt="2024-10-16T12:16:55.681" v="752" actId="20577"/>
          <ac:spMkLst>
            <pc:docMk/>
            <pc:sldMk cId="1080839804" sldId="270"/>
            <ac:spMk id="2" creationId="{E58FCB83-453B-B7B9-8FD5-A5455F479FE3}"/>
          </ac:spMkLst>
        </pc:spChg>
        <pc:graphicFrameChg chg="modGraphic">
          <ac:chgData name="E Larbey" userId="342ffd96-c95e-423d-adbf-df11bfd3582a" providerId="ADAL" clId="{38AD7E82-4E9A-4359-BD69-06C25A30CFF9}" dt="2024-10-16T12:49:34.457" v="2122" actId="6549"/>
          <ac:graphicFrameMkLst>
            <pc:docMk/>
            <pc:sldMk cId="1080839804" sldId="270"/>
            <ac:graphicFrameMk id="30" creationId="{6C71C580-8D67-0462-6994-71AEF49F45D8}"/>
          </ac:graphicFrameMkLst>
        </pc:graphicFrameChg>
      </pc:sldChg>
      <pc:sldChg chg="modSp add mod ord">
        <pc:chgData name="E Larbey" userId="342ffd96-c95e-423d-adbf-df11bfd3582a" providerId="ADAL" clId="{38AD7E82-4E9A-4359-BD69-06C25A30CFF9}" dt="2024-10-16T12:49:20.361" v="2118" actId="404"/>
        <pc:sldMkLst>
          <pc:docMk/>
          <pc:sldMk cId="1935617002" sldId="271"/>
        </pc:sldMkLst>
        <pc:spChg chg="mod">
          <ac:chgData name="E Larbey" userId="342ffd96-c95e-423d-adbf-df11bfd3582a" providerId="ADAL" clId="{38AD7E82-4E9A-4359-BD69-06C25A30CFF9}" dt="2024-10-16T12:22:41.786" v="980" actId="14100"/>
          <ac:spMkLst>
            <pc:docMk/>
            <pc:sldMk cId="1935617002" sldId="271"/>
            <ac:spMk id="2" creationId="{E58FCB83-453B-B7B9-8FD5-A5455F479FE3}"/>
          </ac:spMkLst>
        </pc:spChg>
        <pc:graphicFrameChg chg="mod modGraphic">
          <ac:chgData name="E Larbey" userId="342ffd96-c95e-423d-adbf-df11bfd3582a" providerId="ADAL" clId="{38AD7E82-4E9A-4359-BD69-06C25A30CFF9}" dt="2024-10-16T12:49:20.361" v="2118" actId="404"/>
          <ac:graphicFrameMkLst>
            <pc:docMk/>
            <pc:sldMk cId="1935617002" sldId="271"/>
            <ac:graphicFrameMk id="30" creationId="{6C71C580-8D67-0462-6994-71AEF49F45D8}"/>
          </ac:graphicFrameMkLst>
        </pc:graphicFrameChg>
      </pc:sldChg>
      <pc:sldChg chg="modSp add mod ord">
        <pc:chgData name="E Larbey" userId="342ffd96-c95e-423d-adbf-df11bfd3582a" providerId="ADAL" clId="{38AD7E82-4E9A-4359-BD69-06C25A30CFF9}" dt="2024-10-16T12:49:12.905" v="2117" actId="404"/>
        <pc:sldMkLst>
          <pc:docMk/>
          <pc:sldMk cId="648388367" sldId="272"/>
        </pc:sldMkLst>
        <pc:spChg chg="mod">
          <ac:chgData name="E Larbey" userId="342ffd96-c95e-423d-adbf-df11bfd3582a" providerId="ADAL" clId="{38AD7E82-4E9A-4359-BD69-06C25A30CFF9}" dt="2024-10-16T12:41:21.422" v="1826" actId="27636"/>
          <ac:spMkLst>
            <pc:docMk/>
            <pc:sldMk cId="648388367" sldId="272"/>
            <ac:spMk id="2" creationId="{E58FCB83-453B-B7B9-8FD5-A5455F479FE3}"/>
          </ac:spMkLst>
        </pc:spChg>
        <pc:graphicFrameChg chg="mod modGraphic">
          <ac:chgData name="E Larbey" userId="342ffd96-c95e-423d-adbf-df11bfd3582a" providerId="ADAL" clId="{38AD7E82-4E9A-4359-BD69-06C25A30CFF9}" dt="2024-10-16T12:49:12.905" v="2117" actId="404"/>
          <ac:graphicFrameMkLst>
            <pc:docMk/>
            <pc:sldMk cId="648388367" sldId="272"/>
            <ac:graphicFrameMk id="30" creationId="{6C71C580-8D67-0462-6994-71AEF49F45D8}"/>
          </ac:graphicFrameMkLst>
        </pc:graphicFrameChg>
      </pc:sldChg>
      <pc:sldChg chg="modSp add mod ord">
        <pc:chgData name="E Larbey" userId="342ffd96-c95e-423d-adbf-df11bfd3582a" providerId="ADAL" clId="{38AD7E82-4E9A-4359-BD69-06C25A30CFF9}" dt="2024-10-16T12:49:05.881" v="2116" actId="404"/>
        <pc:sldMkLst>
          <pc:docMk/>
          <pc:sldMk cId="2030337548" sldId="273"/>
        </pc:sldMkLst>
        <pc:spChg chg="mod">
          <ac:chgData name="E Larbey" userId="342ffd96-c95e-423d-adbf-df11bfd3582a" providerId="ADAL" clId="{38AD7E82-4E9A-4359-BD69-06C25A30CFF9}" dt="2024-10-16T12:31:49.964" v="1376" actId="20577"/>
          <ac:spMkLst>
            <pc:docMk/>
            <pc:sldMk cId="2030337548" sldId="273"/>
            <ac:spMk id="2" creationId="{E58FCB83-453B-B7B9-8FD5-A5455F479FE3}"/>
          </ac:spMkLst>
        </pc:spChg>
        <pc:graphicFrameChg chg="modGraphic">
          <ac:chgData name="E Larbey" userId="342ffd96-c95e-423d-adbf-df11bfd3582a" providerId="ADAL" clId="{38AD7E82-4E9A-4359-BD69-06C25A30CFF9}" dt="2024-10-16T12:49:05.881" v="2116" actId="404"/>
          <ac:graphicFrameMkLst>
            <pc:docMk/>
            <pc:sldMk cId="2030337548" sldId="273"/>
            <ac:graphicFrameMk id="30" creationId="{6C71C580-8D67-0462-6994-71AEF49F45D8}"/>
          </ac:graphicFrameMkLst>
        </pc:graphicFrameChg>
      </pc:sldChg>
      <pc:sldChg chg="modSp add mod ord">
        <pc:chgData name="E Larbey" userId="342ffd96-c95e-423d-adbf-df11bfd3582a" providerId="ADAL" clId="{38AD7E82-4E9A-4359-BD69-06C25A30CFF9}" dt="2024-10-16T12:48:58.464" v="2115" actId="404"/>
        <pc:sldMkLst>
          <pc:docMk/>
          <pc:sldMk cId="297964127" sldId="274"/>
        </pc:sldMkLst>
        <pc:spChg chg="mod">
          <ac:chgData name="E Larbey" userId="342ffd96-c95e-423d-adbf-df11bfd3582a" providerId="ADAL" clId="{38AD7E82-4E9A-4359-BD69-06C25A30CFF9}" dt="2024-10-16T12:36:23.348" v="1590" actId="20577"/>
          <ac:spMkLst>
            <pc:docMk/>
            <pc:sldMk cId="297964127" sldId="274"/>
            <ac:spMk id="2" creationId="{E58FCB83-453B-B7B9-8FD5-A5455F479FE3}"/>
          </ac:spMkLst>
        </pc:spChg>
        <pc:graphicFrameChg chg="mod modGraphic">
          <ac:chgData name="E Larbey" userId="342ffd96-c95e-423d-adbf-df11bfd3582a" providerId="ADAL" clId="{38AD7E82-4E9A-4359-BD69-06C25A30CFF9}" dt="2024-10-16T12:48:58.464" v="2115" actId="404"/>
          <ac:graphicFrameMkLst>
            <pc:docMk/>
            <pc:sldMk cId="297964127" sldId="274"/>
            <ac:graphicFrameMk id="30" creationId="{6C71C580-8D67-0462-6994-71AEF49F45D8}"/>
          </ac:graphicFrameMkLst>
        </pc:graphicFrameChg>
      </pc:sldChg>
      <pc:sldChg chg="modSp add mod ord">
        <pc:chgData name="E Larbey" userId="342ffd96-c95e-423d-adbf-df11bfd3582a" providerId="ADAL" clId="{38AD7E82-4E9A-4359-BD69-06C25A30CFF9}" dt="2024-10-16T12:48:49.543" v="2114" actId="14734"/>
        <pc:sldMkLst>
          <pc:docMk/>
          <pc:sldMk cId="3464324312" sldId="275"/>
        </pc:sldMkLst>
        <pc:spChg chg="mod">
          <ac:chgData name="E Larbey" userId="342ffd96-c95e-423d-adbf-df11bfd3582a" providerId="ADAL" clId="{38AD7E82-4E9A-4359-BD69-06C25A30CFF9}" dt="2024-10-16T12:42:05.773" v="1849" actId="20577"/>
          <ac:spMkLst>
            <pc:docMk/>
            <pc:sldMk cId="3464324312" sldId="275"/>
            <ac:spMk id="2" creationId="{E58FCB83-453B-B7B9-8FD5-A5455F479FE3}"/>
          </ac:spMkLst>
        </pc:spChg>
        <pc:graphicFrameChg chg="mod modGraphic">
          <ac:chgData name="E Larbey" userId="342ffd96-c95e-423d-adbf-df11bfd3582a" providerId="ADAL" clId="{38AD7E82-4E9A-4359-BD69-06C25A30CFF9}" dt="2024-10-16T12:48:49.543" v="2114" actId="14734"/>
          <ac:graphicFrameMkLst>
            <pc:docMk/>
            <pc:sldMk cId="3464324312" sldId="275"/>
            <ac:graphicFrameMk id="30" creationId="{6C71C580-8D67-0462-6994-71AEF49F45D8}"/>
          </ac:graphicFrameMkLst>
        </pc:graphicFrameChg>
        <pc:picChg chg="mod">
          <ac:chgData name="E Larbey" userId="342ffd96-c95e-423d-adbf-df11bfd3582a" providerId="ADAL" clId="{38AD7E82-4E9A-4359-BD69-06C25A30CFF9}" dt="2024-10-16T12:47:36.446" v="2101" actId="14100"/>
          <ac:picMkLst>
            <pc:docMk/>
            <pc:sldMk cId="3464324312" sldId="275"/>
            <ac:picMk id="5" creationId="{43C6B14C-11BC-D5C0-DC1B-0FA2DB3373B3}"/>
          </ac:picMkLst>
        </pc:picChg>
      </pc:sldChg>
      <pc:sldChg chg="modSp add mod ord">
        <pc:chgData name="E Larbey" userId="342ffd96-c95e-423d-adbf-df11bfd3582a" providerId="ADAL" clId="{38AD7E82-4E9A-4359-BD69-06C25A30CFF9}" dt="2024-10-16T12:51:16.061" v="2163"/>
        <pc:sldMkLst>
          <pc:docMk/>
          <pc:sldMk cId="4195172800" sldId="276"/>
        </pc:sldMkLst>
        <pc:spChg chg="mod">
          <ac:chgData name="E Larbey" userId="342ffd96-c95e-423d-adbf-df11bfd3582a" providerId="ADAL" clId="{38AD7E82-4E9A-4359-BD69-06C25A30CFF9}" dt="2024-10-16T12:50:37.096" v="2155" actId="20577"/>
          <ac:spMkLst>
            <pc:docMk/>
            <pc:sldMk cId="4195172800" sldId="276"/>
            <ac:spMk id="2" creationId="{E58FCB83-453B-B7B9-8FD5-A5455F479FE3}"/>
          </ac:spMkLst>
        </pc:spChg>
        <pc:graphicFrameChg chg="mod modGraphic">
          <ac:chgData name="E Larbey" userId="342ffd96-c95e-423d-adbf-df11bfd3582a" providerId="ADAL" clId="{38AD7E82-4E9A-4359-BD69-06C25A30CFF9}" dt="2024-10-16T12:51:16.061" v="2163"/>
          <ac:graphicFrameMkLst>
            <pc:docMk/>
            <pc:sldMk cId="4195172800" sldId="276"/>
            <ac:graphicFrameMk id="30" creationId="{6C71C580-8D67-0462-6994-71AEF49F45D8}"/>
          </ac:graphicFrameMkLst>
        </pc:graphicFrameChg>
      </pc:sldChg>
      <pc:sldChg chg="modSp add mod ord">
        <pc:chgData name="E Larbey" userId="342ffd96-c95e-423d-adbf-df11bfd3582a" providerId="ADAL" clId="{38AD7E82-4E9A-4359-BD69-06C25A30CFF9}" dt="2024-10-16T12:57:11.498" v="2461" actId="14100"/>
        <pc:sldMkLst>
          <pc:docMk/>
          <pc:sldMk cId="590679971" sldId="277"/>
        </pc:sldMkLst>
        <pc:spChg chg="mod">
          <ac:chgData name="E Larbey" userId="342ffd96-c95e-423d-adbf-df11bfd3582a" providerId="ADAL" clId="{38AD7E82-4E9A-4359-BD69-06C25A30CFF9}" dt="2024-10-16T12:52:06.552" v="2208" actId="20577"/>
          <ac:spMkLst>
            <pc:docMk/>
            <pc:sldMk cId="590679971" sldId="277"/>
            <ac:spMk id="2" creationId="{E58FCB83-453B-B7B9-8FD5-A5455F479FE3}"/>
          </ac:spMkLst>
        </pc:spChg>
        <pc:graphicFrameChg chg="mod modGraphic">
          <ac:chgData name="E Larbey" userId="342ffd96-c95e-423d-adbf-df11bfd3582a" providerId="ADAL" clId="{38AD7E82-4E9A-4359-BD69-06C25A30CFF9}" dt="2024-10-16T12:57:11.498" v="2461" actId="14100"/>
          <ac:graphicFrameMkLst>
            <pc:docMk/>
            <pc:sldMk cId="590679971" sldId="277"/>
            <ac:graphicFrameMk id="30" creationId="{6C71C580-8D67-0462-6994-71AEF49F45D8}"/>
          </ac:graphicFrameMkLst>
        </pc:graphicFrameChg>
      </pc:sldChg>
      <pc:sldChg chg="addSp modSp new mod">
        <pc:chgData name="E Larbey" userId="342ffd96-c95e-423d-adbf-df11bfd3582a" providerId="ADAL" clId="{38AD7E82-4E9A-4359-BD69-06C25A30CFF9}" dt="2024-10-24T10:51:22.535" v="6892" actId="20577"/>
        <pc:sldMkLst>
          <pc:docMk/>
          <pc:sldMk cId="20348319" sldId="278"/>
        </pc:sldMkLst>
        <pc:spChg chg="mod">
          <ac:chgData name="E Larbey" userId="342ffd96-c95e-423d-adbf-df11bfd3582a" providerId="ADAL" clId="{38AD7E82-4E9A-4359-BD69-06C25A30CFF9}" dt="2024-10-16T13:49:29.526" v="2545" actId="122"/>
          <ac:spMkLst>
            <pc:docMk/>
            <pc:sldMk cId="20348319" sldId="278"/>
            <ac:spMk id="2" creationId="{E46F1E12-547A-A46C-50B0-AE32A0478BFC}"/>
          </ac:spMkLst>
        </pc:spChg>
        <pc:spChg chg="mod">
          <ac:chgData name="E Larbey" userId="342ffd96-c95e-423d-adbf-df11bfd3582a" providerId="ADAL" clId="{38AD7E82-4E9A-4359-BD69-06C25A30CFF9}" dt="2024-10-24T10:51:22.535" v="6892" actId="20577"/>
          <ac:spMkLst>
            <pc:docMk/>
            <pc:sldMk cId="20348319" sldId="278"/>
            <ac:spMk id="3" creationId="{EF2D776D-FBFE-6772-4657-45160273049A}"/>
          </ac:spMkLst>
        </pc:spChg>
        <pc:spChg chg="add mod">
          <ac:chgData name="E Larbey" userId="342ffd96-c95e-423d-adbf-df11bfd3582a" providerId="ADAL" clId="{38AD7E82-4E9A-4359-BD69-06C25A30CFF9}" dt="2024-10-16T15:32:23.148" v="4610" actId="207"/>
          <ac:spMkLst>
            <pc:docMk/>
            <pc:sldMk cId="20348319" sldId="278"/>
            <ac:spMk id="4" creationId="{C5816EF4-E9D0-1DEC-C801-3C642923A8FA}"/>
          </ac:spMkLst>
        </pc:spChg>
        <pc:spChg chg="add mod">
          <ac:chgData name="E Larbey" userId="342ffd96-c95e-423d-adbf-df11bfd3582a" providerId="ADAL" clId="{38AD7E82-4E9A-4359-BD69-06C25A30CFF9}" dt="2024-10-16T14:19:50.832" v="4061" actId="1076"/>
          <ac:spMkLst>
            <pc:docMk/>
            <pc:sldMk cId="20348319" sldId="278"/>
            <ac:spMk id="5" creationId="{3E286882-7A62-8258-0AFC-1F2A3A56F94B}"/>
          </ac:spMkLst>
        </pc:spChg>
      </pc:sldChg>
      <pc:sldChg chg="addSp delSp modSp new del mod">
        <pc:chgData name="E Larbey" userId="342ffd96-c95e-423d-adbf-df11bfd3582a" providerId="ADAL" clId="{38AD7E82-4E9A-4359-BD69-06C25A30CFF9}" dt="2024-10-16T13:47:15.870" v="2513" actId="2696"/>
        <pc:sldMkLst>
          <pc:docMk/>
          <pc:sldMk cId="2638440634" sldId="278"/>
        </pc:sldMkLst>
        <pc:spChg chg="mod">
          <ac:chgData name="E Larbey" userId="342ffd96-c95e-423d-adbf-df11bfd3582a" providerId="ADAL" clId="{38AD7E82-4E9A-4359-BD69-06C25A30CFF9}" dt="2024-10-16T13:46:46.043" v="2487" actId="20577"/>
          <ac:spMkLst>
            <pc:docMk/>
            <pc:sldMk cId="2638440634" sldId="278"/>
            <ac:spMk id="2" creationId="{175CB407-0125-4F8F-85EF-F8DD7476C2C9}"/>
          </ac:spMkLst>
        </pc:spChg>
        <pc:spChg chg="del">
          <ac:chgData name="E Larbey" userId="342ffd96-c95e-423d-adbf-df11bfd3582a" providerId="ADAL" clId="{38AD7E82-4E9A-4359-BD69-06C25A30CFF9}" dt="2024-10-16T13:45:18.121" v="2465" actId="1957"/>
          <ac:spMkLst>
            <pc:docMk/>
            <pc:sldMk cId="2638440634" sldId="278"/>
            <ac:spMk id="3" creationId="{B2BE993D-4F29-CDAC-702D-664930D55978}"/>
          </ac:spMkLst>
        </pc:spChg>
        <pc:graphicFrameChg chg="add mod">
          <ac:chgData name="E Larbey" userId="342ffd96-c95e-423d-adbf-df11bfd3582a" providerId="ADAL" clId="{38AD7E82-4E9A-4359-BD69-06C25A30CFF9}" dt="2024-10-16T13:46:57.955" v="2512" actId="20577"/>
          <ac:graphicFrameMkLst>
            <pc:docMk/>
            <pc:sldMk cId="2638440634" sldId="278"/>
            <ac:graphicFrameMk id="6" creationId="{5E38D2A2-D926-EEB6-3C77-12A50A560FCB}"/>
          </ac:graphicFrameMkLst>
        </pc:graphicFrameChg>
      </pc:sldChg>
      <pc:sldChg chg="modSp add mod">
        <pc:chgData name="E Larbey" userId="342ffd96-c95e-423d-adbf-df11bfd3582a" providerId="ADAL" clId="{38AD7E82-4E9A-4359-BD69-06C25A30CFF9}" dt="2024-10-16T15:36:34.714" v="5057" actId="20577"/>
        <pc:sldMkLst>
          <pc:docMk/>
          <pc:sldMk cId="3582093871" sldId="279"/>
        </pc:sldMkLst>
        <pc:spChg chg="mod">
          <ac:chgData name="E Larbey" userId="342ffd96-c95e-423d-adbf-df11bfd3582a" providerId="ADAL" clId="{38AD7E82-4E9A-4359-BD69-06C25A30CFF9}" dt="2024-10-16T15:36:34.714" v="5057" actId="20577"/>
          <ac:spMkLst>
            <pc:docMk/>
            <pc:sldMk cId="3582093871" sldId="279"/>
            <ac:spMk id="3" creationId="{EF2D776D-FBFE-6772-4657-45160273049A}"/>
          </ac:spMkLst>
        </pc:spChg>
        <pc:spChg chg="mod">
          <ac:chgData name="E Larbey" userId="342ffd96-c95e-423d-adbf-df11bfd3582a" providerId="ADAL" clId="{38AD7E82-4E9A-4359-BD69-06C25A30CFF9}" dt="2024-10-16T15:35:13.354" v="4967" actId="688"/>
          <ac:spMkLst>
            <pc:docMk/>
            <pc:sldMk cId="3582093871" sldId="279"/>
            <ac:spMk id="5" creationId="{3E286882-7A62-8258-0AFC-1F2A3A56F94B}"/>
          </ac:spMkLst>
        </pc:spChg>
      </pc:sldChg>
      <pc:sldChg chg="addSp delSp modSp add mod">
        <pc:chgData name="E Larbey" userId="342ffd96-c95e-423d-adbf-df11bfd3582a" providerId="ADAL" clId="{38AD7E82-4E9A-4359-BD69-06C25A30CFF9}" dt="2024-10-16T15:45:25.732" v="5993" actId="20577"/>
        <pc:sldMkLst>
          <pc:docMk/>
          <pc:sldMk cId="1070801852" sldId="280"/>
        </pc:sldMkLst>
        <pc:spChg chg="mod">
          <ac:chgData name="E Larbey" userId="342ffd96-c95e-423d-adbf-df11bfd3582a" providerId="ADAL" clId="{38AD7E82-4E9A-4359-BD69-06C25A30CFF9}" dt="2024-10-16T15:45:25.732" v="5993" actId="20577"/>
          <ac:spMkLst>
            <pc:docMk/>
            <pc:sldMk cId="1070801852" sldId="280"/>
            <ac:spMk id="3" creationId="{EF2D776D-FBFE-6772-4657-45160273049A}"/>
          </ac:spMkLst>
        </pc:spChg>
        <pc:spChg chg="add del">
          <ac:chgData name="E Larbey" userId="342ffd96-c95e-423d-adbf-df11bfd3582a" providerId="ADAL" clId="{38AD7E82-4E9A-4359-BD69-06C25A30CFF9}" dt="2024-10-16T15:43:35.396" v="5671" actId="478"/>
          <ac:spMkLst>
            <pc:docMk/>
            <pc:sldMk cId="1070801852" sldId="280"/>
            <ac:spMk id="4" creationId="{C5816EF4-E9D0-1DEC-C801-3C642923A8FA}"/>
          </ac:spMkLst>
        </pc:spChg>
        <pc:spChg chg="mod">
          <ac:chgData name="E Larbey" userId="342ffd96-c95e-423d-adbf-df11bfd3582a" providerId="ADAL" clId="{38AD7E82-4E9A-4359-BD69-06C25A30CFF9}" dt="2024-10-16T15:40:23.531" v="5240" actId="14100"/>
          <ac:spMkLst>
            <pc:docMk/>
            <pc:sldMk cId="1070801852" sldId="280"/>
            <ac:spMk id="5" creationId="{3E286882-7A62-8258-0AFC-1F2A3A56F94B}"/>
          </ac:spMkLst>
        </pc:spChg>
      </pc:sldChg>
      <pc:sldChg chg="addSp modSp add mod">
        <pc:chgData name="E Larbey" userId="342ffd96-c95e-423d-adbf-df11bfd3582a" providerId="ADAL" clId="{38AD7E82-4E9A-4359-BD69-06C25A30CFF9}" dt="2024-10-24T10:51:42.896" v="6893" actId="1076"/>
        <pc:sldMkLst>
          <pc:docMk/>
          <pc:sldMk cId="3876680579" sldId="281"/>
        </pc:sldMkLst>
        <pc:spChg chg="mod">
          <ac:chgData name="E Larbey" userId="342ffd96-c95e-423d-adbf-df11bfd3582a" providerId="ADAL" clId="{38AD7E82-4E9A-4359-BD69-06C25A30CFF9}" dt="2024-10-16T15:53:09.452" v="6791" actId="20577"/>
          <ac:spMkLst>
            <pc:docMk/>
            <pc:sldMk cId="3876680579" sldId="281"/>
            <ac:spMk id="3" creationId="{EF2D776D-FBFE-6772-4657-45160273049A}"/>
          </ac:spMkLst>
        </pc:spChg>
        <pc:spChg chg="add mod">
          <ac:chgData name="E Larbey" userId="342ffd96-c95e-423d-adbf-df11bfd3582a" providerId="ADAL" clId="{38AD7E82-4E9A-4359-BD69-06C25A30CFF9}" dt="2024-10-24T10:51:42.896" v="6893" actId="1076"/>
          <ac:spMkLst>
            <pc:docMk/>
            <pc:sldMk cId="3876680579" sldId="281"/>
            <ac:spMk id="4" creationId="{F634A92C-4CDB-CBD0-5E6B-E073473775BE}"/>
          </ac:spMkLst>
        </pc:spChg>
        <pc:spChg chg="mod">
          <ac:chgData name="E Larbey" userId="342ffd96-c95e-423d-adbf-df11bfd3582a" providerId="ADAL" clId="{38AD7E82-4E9A-4359-BD69-06C25A30CFF9}" dt="2024-10-16T15:48:23.076" v="6257" actId="1076"/>
          <ac:spMkLst>
            <pc:docMk/>
            <pc:sldMk cId="3876680579" sldId="281"/>
            <ac:spMk id="5" creationId="{3E286882-7A62-8258-0AFC-1F2A3A56F94B}"/>
          </ac:spMkLst>
        </pc:spChg>
      </pc:sldChg>
    </pc:docChg>
  </pc:docChgLst>
  <pc:docChgLst>
    <pc:chgData name="Mrs E Larbey" userId="342ffd96-c95e-423d-adbf-df11bfd3582a" providerId="ADAL" clId="{6F54E9E1-89C9-4C1C-BFD0-A9DAF12BE1A6}"/>
    <pc:docChg chg="modSld">
      <pc:chgData name="Mrs E Larbey" userId="342ffd96-c95e-423d-adbf-df11bfd3582a" providerId="ADAL" clId="{6F54E9E1-89C9-4C1C-BFD0-A9DAF12BE1A6}" dt="2024-09-12T10:01:36.870" v="8" actId="20577"/>
      <pc:docMkLst>
        <pc:docMk/>
      </pc:docMkLst>
      <pc:sldChg chg="modSp mod">
        <pc:chgData name="Mrs E Larbey" userId="342ffd96-c95e-423d-adbf-df11bfd3582a" providerId="ADAL" clId="{6F54E9E1-89C9-4C1C-BFD0-A9DAF12BE1A6}" dt="2024-09-12T10:01:36.870" v="8" actId="20577"/>
        <pc:sldMkLst>
          <pc:docMk/>
          <pc:sldMk cId="2525327007" sldId="257"/>
        </pc:sldMkLst>
        <pc:spChg chg="mod">
          <ac:chgData name="Mrs E Larbey" userId="342ffd96-c95e-423d-adbf-df11bfd3582a" providerId="ADAL" clId="{6F54E9E1-89C9-4C1C-BFD0-A9DAF12BE1A6}" dt="2024-09-12T10:01:36.870" v="8" actId="20577"/>
          <ac:spMkLst>
            <pc:docMk/>
            <pc:sldMk cId="2525327007" sldId="257"/>
            <ac:spMk id="2" creationId="{E58FCB83-453B-B7B9-8FD5-A5455F479FE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9660E-7D53-3ADA-0680-3AF5554969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A884DD0-B77A-4D8D-5883-7CB240239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E2A1036-FA84-259C-D0A2-1051BC8730D1}"/>
              </a:ext>
            </a:extLst>
          </p:cNvPr>
          <p:cNvSpPr>
            <a:spLocks noGrp="1"/>
          </p:cNvSpPr>
          <p:nvPr>
            <p:ph type="dt" sz="half" idx="10"/>
          </p:nvPr>
        </p:nvSpPr>
        <p:spPr/>
        <p:txBody>
          <a:bodyPr/>
          <a:lstStyle/>
          <a:p>
            <a:fld id="{72D27D8A-24A4-4FE9-9CC2-F54606D682E9}" type="datetimeFigureOut">
              <a:rPr lang="en-GB" smtClean="0"/>
              <a:t>24/10/2024</a:t>
            </a:fld>
            <a:endParaRPr lang="en-GB"/>
          </a:p>
        </p:txBody>
      </p:sp>
      <p:sp>
        <p:nvSpPr>
          <p:cNvPr id="5" name="Footer Placeholder 4">
            <a:extLst>
              <a:ext uri="{FF2B5EF4-FFF2-40B4-BE49-F238E27FC236}">
                <a16:creationId xmlns:a16="http://schemas.microsoft.com/office/drawing/2014/main" id="{66689645-B80D-F6FA-C4E3-689FDC9D94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1A5A2B-61C6-D1EF-7C0D-A3D78FFADE47}"/>
              </a:ext>
            </a:extLst>
          </p:cNvPr>
          <p:cNvSpPr>
            <a:spLocks noGrp="1"/>
          </p:cNvSpPr>
          <p:nvPr>
            <p:ph type="sldNum" sz="quarter" idx="12"/>
          </p:nvPr>
        </p:nvSpPr>
        <p:spPr/>
        <p:txBody>
          <a:bodyPr/>
          <a:lstStyle/>
          <a:p>
            <a:fld id="{3BC5D11D-5211-495C-A268-440C538EBFAE}" type="slidenum">
              <a:rPr lang="en-GB" smtClean="0"/>
              <a:t>‹#›</a:t>
            </a:fld>
            <a:endParaRPr lang="en-GB"/>
          </a:p>
        </p:txBody>
      </p:sp>
    </p:spTree>
    <p:extLst>
      <p:ext uri="{BB962C8B-B14F-4D97-AF65-F5344CB8AC3E}">
        <p14:creationId xmlns:p14="http://schemas.microsoft.com/office/powerpoint/2010/main" val="31926118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45691-65D5-E1B3-BC3F-E27E94647E4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C2A1B6C-A3CB-BAE6-A37F-1B61B69244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AB15AC-EC13-0414-B400-95FF9329D398}"/>
              </a:ext>
            </a:extLst>
          </p:cNvPr>
          <p:cNvSpPr>
            <a:spLocks noGrp="1"/>
          </p:cNvSpPr>
          <p:nvPr>
            <p:ph type="dt" sz="half" idx="10"/>
          </p:nvPr>
        </p:nvSpPr>
        <p:spPr/>
        <p:txBody>
          <a:bodyPr/>
          <a:lstStyle/>
          <a:p>
            <a:fld id="{72D27D8A-24A4-4FE9-9CC2-F54606D682E9}" type="datetimeFigureOut">
              <a:rPr lang="en-GB" smtClean="0"/>
              <a:t>24/10/2024</a:t>
            </a:fld>
            <a:endParaRPr lang="en-GB"/>
          </a:p>
        </p:txBody>
      </p:sp>
      <p:sp>
        <p:nvSpPr>
          <p:cNvPr id="5" name="Footer Placeholder 4">
            <a:extLst>
              <a:ext uri="{FF2B5EF4-FFF2-40B4-BE49-F238E27FC236}">
                <a16:creationId xmlns:a16="http://schemas.microsoft.com/office/drawing/2014/main" id="{727047E9-469F-07ED-6524-49CE944110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5164E0-F4A4-2A3E-D21B-81760E7EFD92}"/>
              </a:ext>
            </a:extLst>
          </p:cNvPr>
          <p:cNvSpPr>
            <a:spLocks noGrp="1"/>
          </p:cNvSpPr>
          <p:nvPr>
            <p:ph type="sldNum" sz="quarter" idx="12"/>
          </p:nvPr>
        </p:nvSpPr>
        <p:spPr/>
        <p:txBody>
          <a:bodyPr/>
          <a:lstStyle/>
          <a:p>
            <a:fld id="{3BC5D11D-5211-495C-A268-440C538EBFAE}" type="slidenum">
              <a:rPr lang="en-GB" smtClean="0"/>
              <a:t>‹#›</a:t>
            </a:fld>
            <a:endParaRPr lang="en-GB"/>
          </a:p>
        </p:txBody>
      </p:sp>
    </p:spTree>
    <p:extLst>
      <p:ext uri="{BB962C8B-B14F-4D97-AF65-F5344CB8AC3E}">
        <p14:creationId xmlns:p14="http://schemas.microsoft.com/office/powerpoint/2010/main" val="40218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11AF3-26D4-FEC8-B09F-CB5BB294B7B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5581232-8CC2-7B46-92A1-9ADF5A2178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15E8CA6-6368-E217-6AE4-E63C0F402087}"/>
              </a:ext>
            </a:extLst>
          </p:cNvPr>
          <p:cNvSpPr>
            <a:spLocks noGrp="1"/>
          </p:cNvSpPr>
          <p:nvPr>
            <p:ph type="dt" sz="half" idx="10"/>
          </p:nvPr>
        </p:nvSpPr>
        <p:spPr/>
        <p:txBody>
          <a:bodyPr/>
          <a:lstStyle/>
          <a:p>
            <a:fld id="{72D27D8A-24A4-4FE9-9CC2-F54606D682E9}" type="datetimeFigureOut">
              <a:rPr lang="en-GB" smtClean="0"/>
              <a:t>24/10/2024</a:t>
            </a:fld>
            <a:endParaRPr lang="en-GB"/>
          </a:p>
        </p:txBody>
      </p:sp>
      <p:sp>
        <p:nvSpPr>
          <p:cNvPr id="5" name="Footer Placeholder 4">
            <a:extLst>
              <a:ext uri="{FF2B5EF4-FFF2-40B4-BE49-F238E27FC236}">
                <a16:creationId xmlns:a16="http://schemas.microsoft.com/office/drawing/2014/main" id="{5EBBE301-6895-403C-795A-399FA259A0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F8CA59-F742-97DB-FFB2-54E10385008A}"/>
              </a:ext>
            </a:extLst>
          </p:cNvPr>
          <p:cNvSpPr>
            <a:spLocks noGrp="1"/>
          </p:cNvSpPr>
          <p:nvPr>
            <p:ph type="sldNum" sz="quarter" idx="12"/>
          </p:nvPr>
        </p:nvSpPr>
        <p:spPr/>
        <p:txBody>
          <a:bodyPr/>
          <a:lstStyle/>
          <a:p>
            <a:fld id="{3BC5D11D-5211-495C-A268-440C538EBFAE}" type="slidenum">
              <a:rPr lang="en-GB" smtClean="0"/>
              <a:t>‹#›</a:t>
            </a:fld>
            <a:endParaRPr lang="en-GB"/>
          </a:p>
        </p:txBody>
      </p:sp>
    </p:spTree>
    <p:extLst>
      <p:ext uri="{BB962C8B-B14F-4D97-AF65-F5344CB8AC3E}">
        <p14:creationId xmlns:p14="http://schemas.microsoft.com/office/powerpoint/2010/main" val="3546269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6DD38-A7D7-F0D4-DE0F-B858E578AB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ED871F-7A0A-261F-2B10-C87E1E8FA79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79BBDA3-06B7-3EEC-8C11-1FC65BDBA87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7CA0134-4AD5-8F89-2E1F-5700077D336F}"/>
              </a:ext>
            </a:extLst>
          </p:cNvPr>
          <p:cNvSpPr>
            <a:spLocks noGrp="1"/>
          </p:cNvSpPr>
          <p:nvPr>
            <p:ph type="dt" sz="half" idx="10"/>
          </p:nvPr>
        </p:nvSpPr>
        <p:spPr/>
        <p:txBody>
          <a:bodyPr/>
          <a:lstStyle/>
          <a:p>
            <a:fld id="{72D27D8A-24A4-4FE9-9CC2-F54606D682E9}" type="datetimeFigureOut">
              <a:rPr lang="en-GB" smtClean="0"/>
              <a:t>24/10/2024</a:t>
            </a:fld>
            <a:endParaRPr lang="en-GB"/>
          </a:p>
        </p:txBody>
      </p:sp>
      <p:sp>
        <p:nvSpPr>
          <p:cNvPr id="6" name="Footer Placeholder 5">
            <a:extLst>
              <a:ext uri="{FF2B5EF4-FFF2-40B4-BE49-F238E27FC236}">
                <a16:creationId xmlns:a16="http://schemas.microsoft.com/office/drawing/2014/main" id="{14B27253-5A36-7A7A-81C3-3C997D3006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D895B5-EFFC-8D47-CAC1-F4241EF80A4D}"/>
              </a:ext>
            </a:extLst>
          </p:cNvPr>
          <p:cNvSpPr>
            <a:spLocks noGrp="1"/>
          </p:cNvSpPr>
          <p:nvPr>
            <p:ph type="sldNum" sz="quarter" idx="12"/>
          </p:nvPr>
        </p:nvSpPr>
        <p:spPr/>
        <p:txBody>
          <a:bodyPr/>
          <a:lstStyle/>
          <a:p>
            <a:fld id="{3BC5D11D-5211-495C-A268-440C538EBFAE}" type="slidenum">
              <a:rPr lang="en-GB" smtClean="0"/>
              <a:t>‹#›</a:t>
            </a:fld>
            <a:endParaRPr lang="en-GB"/>
          </a:p>
        </p:txBody>
      </p:sp>
    </p:spTree>
    <p:extLst>
      <p:ext uri="{BB962C8B-B14F-4D97-AF65-F5344CB8AC3E}">
        <p14:creationId xmlns:p14="http://schemas.microsoft.com/office/powerpoint/2010/main" val="268030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40955-757E-DB48-61DF-B715802405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4831A5-1D20-FAFD-879B-25857D714B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F05EC4-6469-C507-E87B-ACC846DCE6D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CF5F13D-F3BF-AF10-93BD-500C0AC831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7433A2-1830-5E26-7891-A08C3EE06F7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D096649-04E0-BE14-4861-FA80CB0B9EAF}"/>
              </a:ext>
            </a:extLst>
          </p:cNvPr>
          <p:cNvSpPr>
            <a:spLocks noGrp="1"/>
          </p:cNvSpPr>
          <p:nvPr>
            <p:ph type="dt" sz="half" idx="10"/>
          </p:nvPr>
        </p:nvSpPr>
        <p:spPr/>
        <p:txBody>
          <a:bodyPr/>
          <a:lstStyle/>
          <a:p>
            <a:fld id="{72D27D8A-24A4-4FE9-9CC2-F54606D682E9}" type="datetimeFigureOut">
              <a:rPr lang="en-GB" smtClean="0"/>
              <a:t>24/10/2024</a:t>
            </a:fld>
            <a:endParaRPr lang="en-GB"/>
          </a:p>
        </p:txBody>
      </p:sp>
      <p:sp>
        <p:nvSpPr>
          <p:cNvPr id="8" name="Footer Placeholder 7">
            <a:extLst>
              <a:ext uri="{FF2B5EF4-FFF2-40B4-BE49-F238E27FC236}">
                <a16:creationId xmlns:a16="http://schemas.microsoft.com/office/drawing/2014/main" id="{C4F108DE-4A43-C83F-F0BF-74AE2E8BE1B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712B096-A8D8-D8AD-5297-9C55AE01A5CE}"/>
              </a:ext>
            </a:extLst>
          </p:cNvPr>
          <p:cNvSpPr>
            <a:spLocks noGrp="1"/>
          </p:cNvSpPr>
          <p:nvPr>
            <p:ph type="sldNum" sz="quarter" idx="12"/>
          </p:nvPr>
        </p:nvSpPr>
        <p:spPr/>
        <p:txBody>
          <a:bodyPr/>
          <a:lstStyle/>
          <a:p>
            <a:fld id="{3BC5D11D-5211-495C-A268-440C538EBFAE}" type="slidenum">
              <a:rPr lang="en-GB" smtClean="0"/>
              <a:t>‹#›</a:t>
            </a:fld>
            <a:endParaRPr lang="en-GB"/>
          </a:p>
        </p:txBody>
      </p:sp>
    </p:spTree>
    <p:extLst>
      <p:ext uri="{BB962C8B-B14F-4D97-AF65-F5344CB8AC3E}">
        <p14:creationId xmlns:p14="http://schemas.microsoft.com/office/powerpoint/2010/main" val="122458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45DE7-B765-CD2E-0FEC-DA07B1AB79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0B2AE43-5D3F-9EA1-453C-621E942B7A7D}"/>
              </a:ext>
            </a:extLst>
          </p:cNvPr>
          <p:cNvSpPr>
            <a:spLocks noGrp="1"/>
          </p:cNvSpPr>
          <p:nvPr>
            <p:ph type="dt" sz="half" idx="10"/>
          </p:nvPr>
        </p:nvSpPr>
        <p:spPr/>
        <p:txBody>
          <a:bodyPr/>
          <a:lstStyle/>
          <a:p>
            <a:fld id="{72D27D8A-24A4-4FE9-9CC2-F54606D682E9}" type="datetimeFigureOut">
              <a:rPr lang="en-GB" smtClean="0"/>
              <a:t>24/10/2024</a:t>
            </a:fld>
            <a:endParaRPr lang="en-GB"/>
          </a:p>
        </p:txBody>
      </p:sp>
      <p:sp>
        <p:nvSpPr>
          <p:cNvPr id="4" name="Footer Placeholder 3">
            <a:extLst>
              <a:ext uri="{FF2B5EF4-FFF2-40B4-BE49-F238E27FC236}">
                <a16:creationId xmlns:a16="http://schemas.microsoft.com/office/drawing/2014/main" id="{E28D5E4B-DC28-741E-D04C-F0943419381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AE762EF-CC6E-C66F-8B7C-D9A7C0374EBC}"/>
              </a:ext>
            </a:extLst>
          </p:cNvPr>
          <p:cNvSpPr>
            <a:spLocks noGrp="1"/>
          </p:cNvSpPr>
          <p:nvPr>
            <p:ph type="sldNum" sz="quarter" idx="12"/>
          </p:nvPr>
        </p:nvSpPr>
        <p:spPr/>
        <p:txBody>
          <a:bodyPr/>
          <a:lstStyle/>
          <a:p>
            <a:fld id="{3BC5D11D-5211-495C-A268-440C538EBFAE}" type="slidenum">
              <a:rPr lang="en-GB" smtClean="0"/>
              <a:t>‹#›</a:t>
            </a:fld>
            <a:endParaRPr lang="en-GB"/>
          </a:p>
        </p:txBody>
      </p:sp>
    </p:spTree>
    <p:extLst>
      <p:ext uri="{BB962C8B-B14F-4D97-AF65-F5344CB8AC3E}">
        <p14:creationId xmlns:p14="http://schemas.microsoft.com/office/powerpoint/2010/main" val="3329171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CAC851-B4D5-8E6F-703D-D6636BC153F6}"/>
              </a:ext>
            </a:extLst>
          </p:cNvPr>
          <p:cNvSpPr>
            <a:spLocks noGrp="1"/>
          </p:cNvSpPr>
          <p:nvPr>
            <p:ph type="dt" sz="half" idx="10"/>
          </p:nvPr>
        </p:nvSpPr>
        <p:spPr/>
        <p:txBody>
          <a:bodyPr/>
          <a:lstStyle/>
          <a:p>
            <a:fld id="{72D27D8A-24A4-4FE9-9CC2-F54606D682E9}" type="datetimeFigureOut">
              <a:rPr lang="en-GB" smtClean="0"/>
              <a:t>24/10/2024</a:t>
            </a:fld>
            <a:endParaRPr lang="en-GB"/>
          </a:p>
        </p:txBody>
      </p:sp>
      <p:sp>
        <p:nvSpPr>
          <p:cNvPr id="3" name="Footer Placeholder 2">
            <a:extLst>
              <a:ext uri="{FF2B5EF4-FFF2-40B4-BE49-F238E27FC236}">
                <a16:creationId xmlns:a16="http://schemas.microsoft.com/office/drawing/2014/main" id="{0C5DEAD6-4738-9870-1177-D0D7BD577E7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D55E21B-29E3-432C-6483-E3CCE4C5EE68}"/>
              </a:ext>
            </a:extLst>
          </p:cNvPr>
          <p:cNvSpPr>
            <a:spLocks noGrp="1"/>
          </p:cNvSpPr>
          <p:nvPr>
            <p:ph type="sldNum" sz="quarter" idx="12"/>
          </p:nvPr>
        </p:nvSpPr>
        <p:spPr/>
        <p:txBody>
          <a:bodyPr/>
          <a:lstStyle/>
          <a:p>
            <a:fld id="{3BC5D11D-5211-495C-A268-440C538EBFAE}" type="slidenum">
              <a:rPr lang="en-GB" smtClean="0"/>
              <a:t>‹#›</a:t>
            </a:fld>
            <a:endParaRPr lang="en-GB"/>
          </a:p>
        </p:txBody>
      </p:sp>
    </p:spTree>
    <p:extLst>
      <p:ext uri="{BB962C8B-B14F-4D97-AF65-F5344CB8AC3E}">
        <p14:creationId xmlns:p14="http://schemas.microsoft.com/office/powerpoint/2010/main" val="26315615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29D7A-00D3-17CA-63F6-03D9082B63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5D4321-C230-378F-3A7E-C94872C5F69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514958B-1621-332D-1F18-79978A4FF8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0DA5F1E-A539-193D-FAC4-6634D1F5665F}"/>
              </a:ext>
            </a:extLst>
          </p:cNvPr>
          <p:cNvSpPr>
            <a:spLocks noGrp="1"/>
          </p:cNvSpPr>
          <p:nvPr>
            <p:ph type="dt" sz="half" idx="10"/>
          </p:nvPr>
        </p:nvSpPr>
        <p:spPr/>
        <p:txBody>
          <a:bodyPr/>
          <a:lstStyle/>
          <a:p>
            <a:fld id="{72D27D8A-24A4-4FE9-9CC2-F54606D682E9}" type="datetimeFigureOut">
              <a:rPr lang="en-GB" smtClean="0"/>
              <a:t>24/10/2024</a:t>
            </a:fld>
            <a:endParaRPr lang="en-GB"/>
          </a:p>
        </p:txBody>
      </p:sp>
      <p:sp>
        <p:nvSpPr>
          <p:cNvPr id="6" name="Footer Placeholder 5">
            <a:extLst>
              <a:ext uri="{FF2B5EF4-FFF2-40B4-BE49-F238E27FC236}">
                <a16:creationId xmlns:a16="http://schemas.microsoft.com/office/drawing/2014/main" id="{6358A238-B7BD-26EE-B792-43729CBD9B7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FF4FC4-5E7E-2F7D-063C-3881033001A5}"/>
              </a:ext>
            </a:extLst>
          </p:cNvPr>
          <p:cNvSpPr>
            <a:spLocks noGrp="1"/>
          </p:cNvSpPr>
          <p:nvPr>
            <p:ph type="sldNum" sz="quarter" idx="12"/>
          </p:nvPr>
        </p:nvSpPr>
        <p:spPr/>
        <p:txBody>
          <a:bodyPr/>
          <a:lstStyle/>
          <a:p>
            <a:fld id="{3BC5D11D-5211-495C-A268-440C538EBFAE}" type="slidenum">
              <a:rPr lang="en-GB" smtClean="0"/>
              <a:t>‹#›</a:t>
            </a:fld>
            <a:endParaRPr lang="en-GB"/>
          </a:p>
        </p:txBody>
      </p:sp>
    </p:spTree>
    <p:extLst>
      <p:ext uri="{BB962C8B-B14F-4D97-AF65-F5344CB8AC3E}">
        <p14:creationId xmlns:p14="http://schemas.microsoft.com/office/powerpoint/2010/main" val="20875118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9D1B06-B7D5-FE98-54FE-B42C4FF480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96A34FD-D733-D8A6-F40E-BC0088C52F4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D08B569-A477-8A48-D251-6030EC6798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59799B2-F12D-6999-97C8-C719DCD041BC}"/>
              </a:ext>
            </a:extLst>
          </p:cNvPr>
          <p:cNvSpPr>
            <a:spLocks noGrp="1"/>
          </p:cNvSpPr>
          <p:nvPr>
            <p:ph type="dt" sz="half" idx="10"/>
          </p:nvPr>
        </p:nvSpPr>
        <p:spPr/>
        <p:txBody>
          <a:bodyPr/>
          <a:lstStyle/>
          <a:p>
            <a:fld id="{72D27D8A-24A4-4FE9-9CC2-F54606D682E9}" type="datetimeFigureOut">
              <a:rPr lang="en-GB" smtClean="0"/>
              <a:t>24/10/2024</a:t>
            </a:fld>
            <a:endParaRPr lang="en-GB"/>
          </a:p>
        </p:txBody>
      </p:sp>
      <p:sp>
        <p:nvSpPr>
          <p:cNvPr id="6" name="Footer Placeholder 5">
            <a:extLst>
              <a:ext uri="{FF2B5EF4-FFF2-40B4-BE49-F238E27FC236}">
                <a16:creationId xmlns:a16="http://schemas.microsoft.com/office/drawing/2014/main" id="{9A8CCAC4-6917-C8B5-ACC0-4CA2AA509E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A0BD6E-DF18-375C-549B-BFAC933BD10A}"/>
              </a:ext>
            </a:extLst>
          </p:cNvPr>
          <p:cNvSpPr>
            <a:spLocks noGrp="1"/>
          </p:cNvSpPr>
          <p:nvPr>
            <p:ph type="sldNum" sz="quarter" idx="12"/>
          </p:nvPr>
        </p:nvSpPr>
        <p:spPr/>
        <p:txBody>
          <a:bodyPr/>
          <a:lstStyle/>
          <a:p>
            <a:fld id="{3BC5D11D-5211-495C-A268-440C538EBFAE}" type="slidenum">
              <a:rPr lang="en-GB" smtClean="0"/>
              <a:t>‹#›</a:t>
            </a:fld>
            <a:endParaRPr lang="en-GB"/>
          </a:p>
        </p:txBody>
      </p:sp>
    </p:spTree>
    <p:extLst>
      <p:ext uri="{BB962C8B-B14F-4D97-AF65-F5344CB8AC3E}">
        <p14:creationId xmlns:p14="http://schemas.microsoft.com/office/powerpoint/2010/main" val="3172517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FFA65-B0AE-495A-5667-36395DA12CF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65CDD35-96B0-9235-3EDF-C59A28F0D19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1DB95E-B94B-65DB-E1E7-8B558BBDD367}"/>
              </a:ext>
            </a:extLst>
          </p:cNvPr>
          <p:cNvSpPr>
            <a:spLocks noGrp="1"/>
          </p:cNvSpPr>
          <p:nvPr>
            <p:ph type="dt" sz="half" idx="10"/>
          </p:nvPr>
        </p:nvSpPr>
        <p:spPr/>
        <p:txBody>
          <a:bodyPr/>
          <a:lstStyle/>
          <a:p>
            <a:fld id="{72D27D8A-24A4-4FE9-9CC2-F54606D682E9}" type="datetimeFigureOut">
              <a:rPr lang="en-GB" smtClean="0"/>
              <a:t>24/10/2024</a:t>
            </a:fld>
            <a:endParaRPr lang="en-GB"/>
          </a:p>
        </p:txBody>
      </p:sp>
      <p:sp>
        <p:nvSpPr>
          <p:cNvPr id="5" name="Footer Placeholder 4">
            <a:extLst>
              <a:ext uri="{FF2B5EF4-FFF2-40B4-BE49-F238E27FC236}">
                <a16:creationId xmlns:a16="http://schemas.microsoft.com/office/drawing/2014/main" id="{10E84258-48FB-F1C6-853D-97308B41C7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972972-A05A-6C4F-5A01-EFE051C2C1AF}"/>
              </a:ext>
            </a:extLst>
          </p:cNvPr>
          <p:cNvSpPr>
            <a:spLocks noGrp="1"/>
          </p:cNvSpPr>
          <p:nvPr>
            <p:ph type="sldNum" sz="quarter" idx="12"/>
          </p:nvPr>
        </p:nvSpPr>
        <p:spPr/>
        <p:txBody>
          <a:bodyPr/>
          <a:lstStyle/>
          <a:p>
            <a:fld id="{3BC5D11D-5211-495C-A268-440C538EBFAE}" type="slidenum">
              <a:rPr lang="en-GB" smtClean="0"/>
              <a:t>‹#›</a:t>
            </a:fld>
            <a:endParaRPr lang="en-GB"/>
          </a:p>
        </p:txBody>
      </p:sp>
    </p:spTree>
    <p:extLst>
      <p:ext uri="{BB962C8B-B14F-4D97-AF65-F5344CB8AC3E}">
        <p14:creationId xmlns:p14="http://schemas.microsoft.com/office/powerpoint/2010/main" val="2160404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34B467D-0169-0290-9901-DB23B9048CE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8FDE8C-F372-BD19-98C9-E7634771A55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B3A57C-7040-14D5-C7CF-9E9AD0C1F8DC}"/>
              </a:ext>
            </a:extLst>
          </p:cNvPr>
          <p:cNvSpPr>
            <a:spLocks noGrp="1"/>
          </p:cNvSpPr>
          <p:nvPr>
            <p:ph type="dt" sz="half" idx="10"/>
          </p:nvPr>
        </p:nvSpPr>
        <p:spPr/>
        <p:txBody>
          <a:bodyPr/>
          <a:lstStyle/>
          <a:p>
            <a:fld id="{72D27D8A-24A4-4FE9-9CC2-F54606D682E9}" type="datetimeFigureOut">
              <a:rPr lang="en-GB" smtClean="0"/>
              <a:t>24/10/2024</a:t>
            </a:fld>
            <a:endParaRPr lang="en-GB"/>
          </a:p>
        </p:txBody>
      </p:sp>
      <p:sp>
        <p:nvSpPr>
          <p:cNvPr id="5" name="Footer Placeholder 4">
            <a:extLst>
              <a:ext uri="{FF2B5EF4-FFF2-40B4-BE49-F238E27FC236}">
                <a16:creationId xmlns:a16="http://schemas.microsoft.com/office/drawing/2014/main" id="{5BCBD10E-7531-71BD-B325-75752CDAEF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ED04D0-0932-900D-39A0-83574EBCC765}"/>
              </a:ext>
            </a:extLst>
          </p:cNvPr>
          <p:cNvSpPr>
            <a:spLocks noGrp="1"/>
          </p:cNvSpPr>
          <p:nvPr>
            <p:ph type="sldNum" sz="quarter" idx="12"/>
          </p:nvPr>
        </p:nvSpPr>
        <p:spPr/>
        <p:txBody>
          <a:bodyPr/>
          <a:lstStyle/>
          <a:p>
            <a:fld id="{3BC5D11D-5211-495C-A268-440C538EBFAE}" type="slidenum">
              <a:rPr lang="en-GB" smtClean="0"/>
              <a:t>‹#›</a:t>
            </a:fld>
            <a:endParaRPr lang="en-GB"/>
          </a:p>
        </p:txBody>
      </p:sp>
    </p:spTree>
    <p:extLst>
      <p:ext uri="{BB962C8B-B14F-4D97-AF65-F5344CB8AC3E}">
        <p14:creationId xmlns:p14="http://schemas.microsoft.com/office/powerpoint/2010/main" val="3523750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A23F7D-E762-DA21-8BED-1DE308CDA9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05B314-41A1-8115-01E3-25650800FC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BC0F6B-5AEB-A69A-1CE3-B00C5919FAA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D27D8A-24A4-4FE9-9CC2-F54606D682E9}" type="datetimeFigureOut">
              <a:rPr lang="en-GB" smtClean="0"/>
              <a:t>24/10/2024</a:t>
            </a:fld>
            <a:endParaRPr lang="en-GB"/>
          </a:p>
        </p:txBody>
      </p:sp>
      <p:sp>
        <p:nvSpPr>
          <p:cNvPr id="5" name="Footer Placeholder 4">
            <a:extLst>
              <a:ext uri="{FF2B5EF4-FFF2-40B4-BE49-F238E27FC236}">
                <a16:creationId xmlns:a16="http://schemas.microsoft.com/office/drawing/2014/main" id="{FC9C22EC-C2EF-14FC-3DB0-B2D0DC04631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109D7D7-8A60-AA2C-FBE1-7C0672AC410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C5D11D-5211-495C-A268-440C538EBFAE}" type="slidenum">
              <a:rPr lang="en-GB" smtClean="0"/>
              <a:t>‹#›</a:t>
            </a:fld>
            <a:endParaRPr lang="en-GB"/>
          </a:p>
        </p:txBody>
      </p:sp>
      <p:sp>
        <p:nvSpPr>
          <p:cNvPr id="9" name="TextBox 8">
            <a:extLst>
              <a:ext uri="{FF2B5EF4-FFF2-40B4-BE49-F238E27FC236}">
                <a16:creationId xmlns:a16="http://schemas.microsoft.com/office/drawing/2014/main" id="{D3509C7D-247B-6A4A-3C5D-0E3CF1857A67}"/>
              </a:ext>
            </a:extLst>
          </p:cNvPr>
          <p:cNvSpPr txBox="1"/>
          <p:nvPr userDrawn="1">
            <p:extLst>
              <p:ext uri="{1162E1C5-73C7-4A58-AE30-91384D911F3F}">
                <p184:classification xmlns:p184="http://schemas.microsoft.com/office/powerpoint/2018/4/main" val="hdr"/>
              </p:ext>
            </p:extLst>
          </p:nvPr>
        </p:nvSpPr>
        <p:spPr>
          <a:xfrm>
            <a:off x="0" y="0"/>
            <a:ext cx="338138"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Public</a:t>
            </a:r>
          </a:p>
        </p:txBody>
      </p:sp>
      <p:sp>
        <p:nvSpPr>
          <p:cNvPr id="10" name="TextBox 9">
            <a:extLst>
              <a:ext uri="{FF2B5EF4-FFF2-40B4-BE49-F238E27FC236}">
                <a16:creationId xmlns:a16="http://schemas.microsoft.com/office/drawing/2014/main" id="{2778B415-EA93-AC47-A86F-3E539ACED329}"/>
              </a:ext>
            </a:extLst>
          </p:cNvPr>
          <p:cNvSpPr txBox="1"/>
          <p:nvPr userDrawn="1">
            <p:extLst>
              <p:ext uri="{1162E1C5-73C7-4A58-AE30-91384D911F3F}">
                <p184:classification xmlns:p184="http://schemas.microsoft.com/office/powerpoint/2018/4/main" val="ftr"/>
              </p:ext>
            </p:extLst>
          </p:nvPr>
        </p:nvSpPr>
        <p:spPr>
          <a:xfrm>
            <a:off x="0" y="6705600"/>
            <a:ext cx="338138"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Public</a:t>
            </a:r>
          </a:p>
        </p:txBody>
      </p:sp>
    </p:spTree>
    <p:extLst>
      <p:ext uri="{BB962C8B-B14F-4D97-AF65-F5344CB8AC3E}">
        <p14:creationId xmlns:p14="http://schemas.microsoft.com/office/powerpoint/2010/main" val="12199767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FCB83-453B-B7B9-8FD5-A5455F479FE3}"/>
              </a:ext>
            </a:extLst>
          </p:cNvPr>
          <p:cNvSpPr>
            <a:spLocks noGrp="1"/>
          </p:cNvSpPr>
          <p:nvPr>
            <p:ph type="ctrTitle"/>
          </p:nvPr>
        </p:nvSpPr>
        <p:spPr>
          <a:xfrm>
            <a:off x="755903" y="3399769"/>
            <a:ext cx="10640754" cy="775845"/>
          </a:xfrm>
        </p:spPr>
        <p:txBody>
          <a:bodyPr anchor="b">
            <a:normAutofit/>
          </a:bodyPr>
          <a:lstStyle/>
          <a:p>
            <a:r>
              <a:rPr lang="en-GB" sz="4000">
                <a:solidFill>
                  <a:schemeClr val="tx2"/>
                </a:solidFill>
              </a:rPr>
              <a:t>Safeguarding Snapshot </a:t>
            </a:r>
          </a:p>
        </p:txBody>
      </p:sp>
      <p:sp>
        <p:nvSpPr>
          <p:cNvPr id="3" name="Subtitle 2">
            <a:extLst>
              <a:ext uri="{FF2B5EF4-FFF2-40B4-BE49-F238E27FC236}">
                <a16:creationId xmlns:a16="http://schemas.microsoft.com/office/drawing/2014/main" id="{712ACBE6-F11C-B025-B64E-B87BDDC6AABD}"/>
              </a:ext>
            </a:extLst>
          </p:cNvPr>
          <p:cNvSpPr>
            <a:spLocks noGrp="1"/>
          </p:cNvSpPr>
          <p:nvPr>
            <p:ph type="subTitle" idx="1"/>
          </p:nvPr>
        </p:nvSpPr>
        <p:spPr>
          <a:xfrm>
            <a:off x="1514121" y="4171528"/>
            <a:ext cx="9163757" cy="450447"/>
          </a:xfrm>
        </p:spPr>
        <p:txBody>
          <a:bodyPr anchor="ctr">
            <a:normAutofit/>
          </a:bodyPr>
          <a:lstStyle/>
          <a:p>
            <a:r>
              <a:rPr lang="en-GB" sz="2000" dirty="0">
                <a:solidFill>
                  <a:schemeClr val="tx2"/>
                </a:solidFill>
              </a:rPr>
              <a:t>Autumn 2024</a:t>
            </a:r>
          </a:p>
        </p:txBody>
      </p:sp>
      <p:grpSp>
        <p:nvGrpSpPr>
          <p:cNvPr id="14" name="Group 13">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logo with a bird flying in the sky&#10;&#10;Description automatically generated">
            <a:extLst>
              <a:ext uri="{FF2B5EF4-FFF2-40B4-BE49-F238E27FC236}">
                <a16:creationId xmlns:a16="http://schemas.microsoft.com/office/drawing/2014/main" id="{43C6B14C-11BC-D5C0-DC1B-0FA2DB3373B3}"/>
              </a:ext>
            </a:extLst>
          </p:cNvPr>
          <p:cNvPicPr>
            <a:picLocks noChangeAspect="1"/>
          </p:cNvPicPr>
          <p:nvPr/>
        </p:nvPicPr>
        <p:blipFill>
          <a:blip r:embed="rId2"/>
          <a:stretch>
            <a:fillRect/>
          </a:stretch>
        </p:blipFill>
        <p:spPr>
          <a:xfrm>
            <a:off x="2823484" y="320231"/>
            <a:ext cx="6483580" cy="2836567"/>
          </a:xfrm>
          <a:prstGeom prst="rect">
            <a:avLst/>
          </a:prstGeom>
        </p:spPr>
      </p:pic>
      <p:grpSp>
        <p:nvGrpSpPr>
          <p:cNvPr id="20" name="Group 19">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941594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FCB83-453B-B7B9-8FD5-A5455F479FE3}"/>
              </a:ext>
            </a:extLst>
          </p:cNvPr>
          <p:cNvSpPr>
            <a:spLocks noGrp="1"/>
          </p:cNvSpPr>
          <p:nvPr>
            <p:ph type="ctrTitle"/>
          </p:nvPr>
        </p:nvSpPr>
        <p:spPr>
          <a:xfrm>
            <a:off x="587010" y="1351795"/>
            <a:ext cx="10640754" cy="4563230"/>
          </a:xfrm>
        </p:spPr>
        <p:txBody>
          <a:bodyPr anchor="b">
            <a:normAutofit/>
          </a:bodyPr>
          <a:lstStyle/>
          <a:p>
            <a:r>
              <a:rPr lang="en-GB" sz="4000" b="1" dirty="0">
                <a:solidFill>
                  <a:schemeClr val="tx2"/>
                </a:solidFill>
                <a:latin typeface="Aptos" panose="020B0004020202020204" pitchFamily="34" charset="0"/>
              </a:rPr>
              <a:t>Purpose of survey</a:t>
            </a:r>
            <a:br>
              <a:rPr lang="en-GB" sz="4000" dirty="0">
                <a:solidFill>
                  <a:schemeClr val="tx2"/>
                </a:solidFill>
                <a:latin typeface="Aptos" panose="020B0004020202020204" pitchFamily="34" charset="0"/>
              </a:rPr>
            </a:br>
            <a:r>
              <a:rPr lang="en-GB" sz="2800" dirty="0">
                <a:solidFill>
                  <a:schemeClr val="tx2"/>
                </a:solidFill>
                <a:latin typeface="Aptos" panose="020B0004020202020204" pitchFamily="34" charset="0"/>
              </a:rPr>
              <a:t>The safeguarding team have asked a cross section of children from both key stages, questions relating to safeguarding. The questions are designed to support the team in ensuring that the school is a safe and secure place for children to learn. </a:t>
            </a:r>
            <a:br>
              <a:rPr lang="en-GB" sz="2800" dirty="0">
                <a:solidFill>
                  <a:schemeClr val="tx2"/>
                </a:solidFill>
                <a:latin typeface="Aptos" panose="020B0004020202020204" pitchFamily="34" charset="0"/>
              </a:rPr>
            </a:br>
            <a:br>
              <a:rPr lang="en-GB" sz="2800" dirty="0">
                <a:solidFill>
                  <a:schemeClr val="tx2"/>
                </a:solidFill>
                <a:latin typeface="Aptos" panose="020B0004020202020204" pitchFamily="34" charset="0"/>
              </a:rPr>
            </a:br>
            <a:r>
              <a:rPr lang="en-GB" sz="2800" dirty="0">
                <a:solidFill>
                  <a:schemeClr val="tx2"/>
                </a:solidFill>
                <a:latin typeface="Aptos" panose="020B0004020202020204" pitchFamily="34" charset="0"/>
              </a:rPr>
              <a:t>It is important to know the views of the pupils and identify any gaps and address them accordingly. </a:t>
            </a:r>
            <a:br>
              <a:rPr lang="en-GB" sz="2800" dirty="0">
                <a:solidFill>
                  <a:schemeClr val="tx2"/>
                </a:solidFill>
                <a:latin typeface="Aptos" panose="020B0004020202020204" pitchFamily="34" charset="0"/>
              </a:rPr>
            </a:br>
            <a:br>
              <a:rPr lang="en-GB" sz="2800" dirty="0">
                <a:solidFill>
                  <a:schemeClr val="tx2"/>
                </a:solidFill>
                <a:latin typeface="Aptos" panose="020B0004020202020204" pitchFamily="34" charset="0"/>
              </a:rPr>
            </a:br>
            <a:r>
              <a:rPr lang="en-GB" sz="2800" dirty="0">
                <a:solidFill>
                  <a:schemeClr val="tx2"/>
                </a:solidFill>
                <a:latin typeface="Aptos" panose="020B0004020202020204" pitchFamily="34" charset="0"/>
              </a:rPr>
              <a:t>The same questions as last year have been used so clear comparisons can be made. </a:t>
            </a:r>
          </a:p>
        </p:txBody>
      </p:sp>
      <p:grpSp>
        <p:nvGrpSpPr>
          <p:cNvPr id="14" name="Group 13">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logo with a bird flying in the sky&#10;&#10;Description automatically generated">
            <a:extLst>
              <a:ext uri="{FF2B5EF4-FFF2-40B4-BE49-F238E27FC236}">
                <a16:creationId xmlns:a16="http://schemas.microsoft.com/office/drawing/2014/main" id="{43C6B14C-11BC-D5C0-DC1B-0FA2DB3373B3}"/>
              </a:ext>
            </a:extLst>
          </p:cNvPr>
          <p:cNvPicPr>
            <a:picLocks noChangeAspect="1"/>
          </p:cNvPicPr>
          <p:nvPr/>
        </p:nvPicPr>
        <p:blipFill>
          <a:blip r:embed="rId2"/>
          <a:stretch>
            <a:fillRect/>
          </a:stretch>
        </p:blipFill>
        <p:spPr>
          <a:xfrm>
            <a:off x="406106" y="163904"/>
            <a:ext cx="1685454" cy="1023987"/>
          </a:xfrm>
          <a:prstGeom prst="rect">
            <a:avLst/>
          </a:prstGeom>
        </p:spPr>
      </p:pic>
      <p:grpSp>
        <p:nvGrpSpPr>
          <p:cNvPr id="20" name="Group 19">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525327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FCB83-453B-B7B9-8FD5-A5455F479FE3}"/>
              </a:ext>
            </a:extLst>
          </p:cNvPr>
          <p:cNvSpPr>
            <a:spLocks noGrp="1"/>
          </p:cNvSpPr>
          <p:nvPr>
            <p:ph type="ctrTitle"/>
          </p:nvPr>
        </p:nvSpPr>
        <p:spPr>
          <a:xfrm>
            <a:off x="1788711" y="468155"/>
            <a:ext cx="9760346" cy="522446"/>
          </a:xfrm>
        </p:spPr>
        <p:txBody>
          <a:bodyPr anchor="b">
            <a:noAutofit/>
          </a:bodyPr>
          <a:lstStyle/>
          <a:p>
            <a:r>
              <a:rPr lang="en-GB" sz="2800" dirty="0">
                <a:solidFill>
                  <a:schemeClr val="tx2"/>
                </a:solidFill>
                <a:latin typeface="Abadi" panose="020B0604020104020204" pitchFamily="34" charset="0"/>
              </a:rPr>
              <a:t>Question 1: If you felt unhappy at school, what would you do?</a:t>
            </a:r>
          </a:p>
        </p:txBody>
      </p:sp>
      <p:grpSp>
        <p:nvGrpSpPr>
          <p:cNvPr id="14" name="Group 13">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logo with a bird flying in the sky&#10;&#10;Description automatically generated">
            <a:extLst>
              <a:ext uri="{FF2B5EF4-FFF2-40B4-BE49-F238E27FC236}">
                <a16:creationId xmlns:a16="http://schemas.microsoft.com/office/drawing/2014/main" id="{43C6B14C-11BC-D5C0-DC1B-0FA2DB3373B3}"/>
              </a:ext>
            </a:extLst>
          </p:cNvPr>
          <p:cNvPicPr>
            <a:picLocks noChangeAspect="1"/>
          </p:cNvPicPr>
          <p:nvPr/>
        </p:nvPicPr>
        <p:blipFill>
          <a:blip r:embed="rId2"/>
          <a:stretch>
            <a:fillRect/>
          </a:stretch>
        </p:blipFill>
        <p:spPr>
          <a:xfrm>
            <a:off x="406106" y="163905"/>
            <a:ext cx="1360719" cy="826696"/>
          </a:xfrm>
          <a:prstGeom prst="rect">
            <a:avLst/>
          </a:prstGeom>
        </p:spPr>
      </p:pic>
      <p:grpSp>
        <p:nvGrpSpPr>
          <p:cNvPr id="20" name="Group 19">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30" name="Table 29">
            <a:extLst>
              <a:ext uri="{FF2B5EF4-FFF2-40B4-BE49-F238E27FC236}">
                <a16:creationId xmlns:a16="http://schemas.microsoft.com/office/drawing/2014/main" id="{6C71C580-8D67-0462-6994-71AEF49F45D8}"/>
              </a:ext>
            </a:extLst>
          </p:cNvPr>
          <p:cNvGraphicFramePr>
            <a:graphicFrameLocks noGrp="1"/>
          </p:cNvGraphicFramePr>
          <p:nvPr>
            <p:extLst>
              <p:ext uri="{D42A27DB-BD31-4B8C-83A1-F6EECF244321}">
                <p14:modId xmlns:p14="http://schemas.microsoft.com/office/powerpoint/2010/main" val="2921428448"/>
              </p:ext>
            </p:extLst>
          </p:nvPr>
        </p:nvGraphicFramePr>
        <p:xfrm>
          <a:off x="200025" y="1167063"/>
          <a:ext cx="11868151" cy="5506610"/>
        </p:xfrm>
        <a:graphic>
          <a:graphicData uri="http://schemas.openxmlformats.org/drawingml/2006/table">
            <a:tbl>
              <a:tblPr firstRow="1" bandRow="1">
                <a:tableStyleId>{5C22544A-7EE6-4342-B048-85BDC9FD1C3A}</a:tableStyleId>
              </a:tblPr>
              <a:tblGrid>
                <a:gridCol w="828675">
                  <a:extLst>
                    <a:ext uri="{9D8B030D-6E8A-4147-A177-3AD203B41FA5}">
                      <a16:colId xmlns:a16="http://schemas.microsoft.com/office/drawing/2014/main" val="3602209897"/>
                    </a:ext>
                  </a:extLst>
                </a:gridCol>
                <a:gridCol w="1856950">
                  <a:extLst>
                    <a:ext uri="{9D8B030D-6E8A-4147-A177-3AD203B41FA5}">
                      <a16:colId xmlns:a16="http://schemas.microsoft.com/office/drawing/2014/main" val="1511045015"/>
                    </a:ext>
                  </a:extLst>
                </a:gridCol>
                <a:gridCol w="1757636">
                  <a:extLst>
                    <a:ext uri="{9D8B030D-6E8A-4147-A177-3AD203B41FA5}">
                      <a16:colId xmlns:a16="http://schemas.microsoft.com/office/drawing/2014/main" val="2138606852"/>
                    </a:ext>
                  </a:extLst>
                </a:gridCol>
                <a:gridCol w="1980710">
                  <a:extLst>
                    <a:ext uri="{9D8B030D-6E8A-4147-A177-3AD203B41FA5}">
                      <a16:colId xmlns:a16="http://schemas.microsoft.com/office/drawing/2014/main" val="3310202895"/>
                    </a:ext>
                  </a:extLst>
                </a:gridCol>
                <a:gridCol w="1982446">
                  <a:extLst>
                    <a:ext uri="{9D8B030D-6E8A-4147-A177-3AD203B41FA5}">
                      <a16:colId xmlns:a16="http://schemas.microsoft.com/office/drawing/2014/main" val="3830502743"/>
                    </a:ext>
                  </a:extLst>
                </a:gridCol>
                <a:gridCol w="1841561">
                  <a:extLst>
                    <a:ext uri="{9D8B030D-6E8A-4147-A177-3AD203B41FA5}">
                      <a16:colId xmlns:a16="http://schemas.microsoft.com/office/drawing/2014/main" val="4293287493"/>
                    </a:ext>
                  </a:extLst>
                </a:gridCol>
                <a:gridCol w="1620173">
                  <a:extLst>
                    <a:ext uri="{9D8B030D-6E8A-4147-A177-3AD203B41FA5}">
                      <a16:colId xmlns:a16="http://schemas.microsoft.com/office/drawing/2014/main" val="1822152635"/>
                    </a:ext>
                  </a:extLst>
                </a:gridCol>
              </a:tblGrid>
              <a:tr h="728992">
                <a:tc>
                  <a:txBody>
                    <a:bodyPr/>
                    <a:lstStyle/>
                    <a:p>
                      <a:r>
                        <a:rPr lang="en-GB" dirty="0"/>
                        <a:t>Year</a:t>
                      </a:r>
                    </a:p>
                  </a:txBody>
                  <a:tcPr/>
                </a:tc>
                <a:tc gridSpan="6">
                  <a:txBody>
                    <a:bodyPr/>
                    <a:lstStyle/>
                    <a:p>
                      <a:r>
                        <a:rPr lang="en-GB" dirty="0"/>
                        <a:t>Responses</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673469200"/>
                  </a:ext>
                </a:extLst>
              </a:tr>
              <a:tr h="728992">
                <a:tc>
                  <a:txBody>
                    <a:bodyPr/>
                    <a:lstStyle/>
                    <a:p>
                      <a:r>
                        <a:rPr lang="en-GB" dirty="0"/>
                        <a:t>1</a:t>
                      </a:r>
                    </a:p>
                  </a:txBody>
                  <a:tcPr/>
                </a:tc>
                <a:tc>
                  <a:txBody>
                    <a:bodyPr/>
                    <a:lstStyle/>
                    <a:p>
                      <a:r>
                        <a:rPr lang="en-GB" sz="1600" dirty="0"/>
                        <a:t>Tell a  teacher</a:t>
                      </a:r>
                    </a:p>
                  </a:txBody>
                  <a:tcPr/>
                </a:tc>
                <a:tc>
                  <a:txBody>
                    <a:bodyPr/>
                    <a:lstStyle/>
                    <a:p>
                      <a:r>
                        <a:rPr lang="en-GB" sz="1600" dirty="0"/>
                        <a:t> Hug the person feeling sad</a:t>
                      </a:r>
                    </a:p>
                  </a:txBody>
                  <a:tcPr/>
                </a:tc>
                <a:tc>
                  <a:txBody>
                    <a:bodyPr/>
                    <a:lstStyle/>
                    <a:p>
                      <a:r>
                        <a:rPr lang="en-GB" sz="1600" dirty="0"/>
                        <a:t>Play with toys</a:t>
                      </a:r>
                    </a:p>
                  </a:txBody>
                  <a:tcPr/>
                </a:tc>
                <a:tc>
                  <a:txBody>
                    <a:bodyPr/>
                    <a:lstStyle/>
                    <a:p>
                      <a:r>
                        <a:rPr lang="en-GB" sz="1600" dirty="0"/>
                        <a:t>Tell the teacher</a:t>
                      </a:r>
                    </a:p>
                  </a:txBody>
                  <a:tcPr/>
                </a:tc>
                <a:tc>
                  <a:txBody>
                    <a:bodyPr/>
                    <a:lstStyle/>
                    <a:p>
                      <a:r>
                        <a:rPr lang="en-GB" sz="1600" dirty="0"/>
                        <a:t>Talk to a friend</a:t>
                      </a:r>
                    </a:p>
                  </a:txBody>
                  <a:tcPr/>
                </a:tc>
                <a:tc>
                  <a:txBody>
                    <a:bodyPr/>
                    <a:lstStyle/>
                    <a:p>
                      <a:r>
                        <a:rPr lang="en-GB" sz="1600" dirty="0"/>
                        <a:t>Go and see a teacher</a:t>
                      </a:r>
                    </a:p>
                  </a:txBody>
                  <a:tcPr/>
                </a:tc>
                <a:extLst>
                  <a:ext uri="{0D108BD9-81ED-4DB2-BD59-A6C34878D82A}">
                    <a16:rowId xmlns:a16="http://schemas.microsoft.com/office/drawing/2014/main" val="631659107"/>
                  </a:ext>
                </a:extLst>
              </a:tr>
              <a:tr h="976363">
                <a:tc>
                  <a:txBody>
                    <a:bodyPr/>
                    <a:lstStyle/>
                    <a:p>
                      <a:r>
                        <a:rPr lang="en-GB" dirty="0"/>
                        <a:t>2</a:t>
                      </a:r>
                    </a:p>
                  </a:txBody>
                  <a:tcPr/>
                </a:tc>
                <a:tc>
                  <a:txBody>
                    <a:bodyPr/>
                    <a:lstStyle/>
                    <a:p>
                      <a:r>
                        <a:rPr lang="en-GB" sz="1600" dirty="0"/>
                        <a:t>Tell a teacher</a:t>
                      </a:r>
                    </a:p>
                  </a:txBody>
                  <a:tcPr/>
                </a:tc>
                <a:tc>
                  <a:txBody>
                    <a:bodyPr/>
                    <a:lstStyle/>
                    <a:p>
                      <a:r>
                        <a:rPr lang="en-GB" sz="1600" dirty="0"/>
                        <a:t> Go and do some colouring in</a:t>
                      </a:r>
                    </a:p>
                  </a:txBody>
                  <a:tcPr/>
                </a:tc>
                <a:tc>
                  <a:txBody>
                    <a:bodyPr/>
                    <a:lstStyle/>
                    <a:p>
                      <a:r>
                        <a:rPr lang="en-GB" sz="1600" dirty="0"/>
                        <a:t>Ask someone to play</a:t>
                      </a:r>
                    </a:p>
                  </a:txBody>
                  <a:tcPr/>
                </a:tc>
                <a:tc>
                  <a:txBody>
                    <a:bodyPr/>
                    <a:lstStyle/>
                    <a:p>
                      <a:r>
                        <a:rPr lang="en-GB" sz="1600" dirty="0"/>
                        <a:t>Ask a friend to play</a:t>
                      </a:r>
                    </a:p>
                  </a:txBody>
                  <a:tcPr/>
                </a:tc>
                <a:tc>
                  <a:txBody>
                    <a:bodyPr/>
                    <a:lstStyle/>
                    <a:p>
                      <a:r>
                        <a:rPr lang="en-GB" sz="1600" dirty="0"/>
                        <a:t>Take a deep breath</a:t>
                      </a:r>
                    </a:p>
                  </a:txBody>
                  <a:tcPr/>
                </a:tc>
                <a:tc>
                  <a:txBody>
                    <a:bodyPr/>
                    <a:lstStyle/>
                    <a:p>
                      <a:r>
                        <a:rPr lang="en-GB" sz="1600" dirty="0"/>
                        <a:t>Ask a friend to play tag</a:t>
                      </a:r>
                    </a:p>
                  </a:txBody>
                  <a:tcPr/>
                </a:tc>
                <a:extLst>
                  <a:ext uri="{0D108BD9-81ED-4DB2-BD59-A6C34878D82A}">
                    <a16:rowId xmlns:a16="http://schemas.microsoft.com/office/drawing/2014/main" val="3467924080"/>
                  </a:ext>
                </a:extLst>
              </a:tr>
              <a:tr h="976363">
                <a:tc>
                  <a:txBody>
                    <a:bodyPr/>
                    <a:lstStyle/>
                    <a:p>
                      <a:r>
                        <a:rPr lang="en-GB" dirty="0"/>
                        <a:t>3</a:t>
                      </a:r>
                    </a:p>
                  </a:txBody>
                  <a:tcPr/>
                </a:tc>
                <a:tc>
                  <a:txBody>
                    <a:bodyPr/>
                    <a:lstStyle/>
                    <a:p>
                      <a:r>
                        <a:rPr lang="en-GB" sz="1600" dirty="0"/>
                        <a:t> Go to the nest and sort my feelings</a:t>
                      </a:r>
                    </a:p>
                  </a:txBody>
                  <a:tcPr/>
                </a:tc>
                <a:tc>
                  <a:txBody>
                    <a:bodyPr/>
                    <a:lstStyle/>
                    <a:p>
                      <a:r>
                        <a:rPr lang="en-GB" sz="1600" dirty="0"/>
                        <a:t>Tell a teacher</a:t>
                      </a:r>
                    </a:p>
                  </a:txBody>
                  <a:tcPr/>
                </a:tc>
                <a:tc>
                  <a:txBody>
                    <a:bodyPr/>
                    <a:lstStyle/>
                    <a:p>
                      <a:r>
                        <a:rPr lang="en-GB" sz="1600" dirty="0"/>
                        <a:t>Tell a teacher</a:t>
                      </a:r>
                    </a:p>
                  </a:txBody>
                  <a:tcPr/>
                </a:tc>
                <a:tc>
                  <a:txBody>
                    <a:bodyPr/>
                    <a:lstStyle/>
                    <a:p>
                      <a:r>
                        <a:rPr lang="en-GB" sz="1600" dirty="0"/>
                        <a:t>Play with a friend</a:t>
                      </a:r>
                    </a:p>
                  </a:txBody>
                  <a:tcPr/>
                </a:tc>
                <a:tc>
                  <a:txBody>
                    <a:bodyPr/>
                    <a:lstStyle/>
                    <a:p>
                      <a:r>
                        <a:rPr lang="en-GB" sz="1600" dirty="0"/>
                        <a:t> Walk away</a:t>
                      </a:r>
                    </a:p>
                  </a:txBody>
                  <a:tcPr/>
                </a:tc>
                <a:tc>
                  <a:txBody>
                    <a:bodyPr/>
                    <a:lstStyle/>
                    <a:p>
                      <a:r>
                        <a:rPr lang="en-GB" sz="1600" dirty="0"/>
                        <a:t>Go to a teacher</a:t>
                      </a:r>
                    </a:p>
                  </a:txBody>
                  <a:tcPr/>
                </a:tc>
                <a:extLst>
                  <a:ext uri="{0D108BD9-81ED-4DB2-BD59-A6C34878D82A}">
                    <a16:rowId xmlns:a16="http://schemas.microsoft.com/office/drawing/2014/main" val="2681845481"/>
                  </a:ext>
                </a:extLst>
              </a:tr>
              <a:tr h="728992">
                <a:tc>
                  <a:txBody>
                    <a:bodyPr/>
                    <a:lstStyle/>
                    <a:p>
                      <a:r>
                        <a:rPr lang="en-GB" dirty="0"/>
                        <a:t>4</a:t>
                      </a:r>
                    </a:p>
                  </a:txBody>
                  <a:tcPr/>
                </a:tc>
                <a:tc>
                  <a:txBody>
                    <a:bodyPr/>
                    <a:lstStyle/>
                    <a:p>
                      <a:r>
                        <a:rPr lang="en-GB" sz="1600" dirty="0"/>
                        <a:t>Tell a teacher</a:t>
                      </a:r>
                    </a:p>
                  </a:txBody>
                  <a:tcPr/>
                </a:tc>
                <a:tc>
                  <a:txBody>
                    <a:bodyPr/>
                    <a:lstStyle/>
                    <a:p>
                      <a:r>
                        <a:rPr lang="en-GB" sz="1600" dirty="0"/>
                        <a:t> Walk away to calm down</a:t>
                      </a:r>
                    </a:p>
                  </a:txBody>
                  <a:tcPr/>
                </a:tc>
                <a:tc>
                  <a:txBody>
                    <a:bodyPr/>
                    <a:lstStyle/>
                    <a:p>
                      <a:r>
                        <a:rPr lang="en-GB" sz="1600" dirty="0"/>
                        <a:t>Tell a teacher</a:t>
                      </a:r>
                    </a:p>
                  </a:txBody>
                  <a:tcPr/>
                </a:tc>
                <a:tc>
                  <a:txBody>
                    <a:bodyPr/>
                    <a:lstStyle/>
                    <a:p>
                      <a:r>
                        <a:rPr lang="en-GB" sz="1600" dirty="0"/>
                        <a:t> Tell a lunchtime supervisor</a:t>
                      </a:r>
                    </a:p>
                  </a:txBody>
                  <a:tcPr/>
                </a:tc>
                <a:tc>
                  <a:txBody>
                    <a:bodyPr/>
                    <a:lstStyle/>
                    <a:p>
                      <a:r>
                        <a:rPr lang="en-GB" sz="1600" dirty="0"/>
                        <a:t>Tell a friend</a:t>
                      </a:r>
                    </a:p>
                  </a:txBody>
                  <a:tcPr/>
                </a:tc>
                <a:tc>
                  <a:txBody>
                    <a:bodyPr/>
                    <a:lstStyle/>
                    <a:p>
                      <a:r>
                        <a:rPr lang="en-GB" sz="1600" dirty="0"/>
                        <a:t> Go and see a teacher</a:t>
                      </a:r>
                    </a:p>
                  </a:txBody>
                  <a:tcPr/>
                </a:tc>
                <a:extLst>
                  <a:ext uri="{0D108BD9-81ED-4DB2-BD59-A6C34878D82A}">
                    <a16:rowId xmlns:a16="http://schemas.microsoft.com/office/drawing/2014/main" val="2143795737"/>
                  </a:ext>
                </a:extLst>
              </a:tr>
              <a:tr h="683454">
                <a:tc>
                  <a:txBody>
                    <a:bodyPr/>
                    <a:lstStyle/>
                    <a:p>
                      <a:r>
                        <a:rPr lang="en-GB" dirty="0"/>
                        <a:t>5</a:t>
                      </a:r>
                    </a:p>
                    <a:p>
                      <a:endParaRPr lang="en-GB" dirty="0"/>
                    </a:p>
                  </a:txBody>
                  <a:tcPr/>
                </a:tc>
                <a:tc>
                  <a:txBody>
                    <a:bodyPr/>
                    <a:lstStyle/>
                    <a:p>
                      <a:r>
                        <a:rPr lang="en-GB" sz="1600" dirty="0"/>
                        <a:t>Tell a teacher</a:t>
                      </a:r>
                    </a:p>
                  </a:txBody>
                  <a:tcPr/>
                </a:tc>
                <a:tc>
                  <a:txBody>
                    <a:bodyPr/>
                    <a:lstStyle/>
                    <a:p>
                      <a:r>
                        <a:rPr lang="en-GB" sz="1600" dirty="0"/>
                        <a:t> Ignore it at first</a:t>
                      </a:r>
                    </a:p>
                  </a:txBody>
                  <a:tcPr/>
                </a:tc>
                <a:tc>
                  <a:txBody>
                    <a:bodyPr/>
                    <a:lstStyle/>
                    <a:p>
                      <a:r>
                        <a:rPr lang="en-GB" sz="1600" dirty="0"/>
                        <a:t>Tell a teacher</a:t>
                      </a:r>
                    </a:p>
                  </a:txBody>
                  <a:tcPr/>
                </a:tc>
                <a:tc>
                  <a:txBody>
                    <a:bodyPr/>
                    <a:lstStyle/>
                    <a:p>
                      <a:r>
                        <a:rPr lang="en-GB" sz="1600" dirty="0"/>
                        <a:t>Go to my friends</a:t>
                      </a:r>
                    </a:p>
                  </a:txBody>
                  <a:tcPr/>
                </a:tc>
                <a:tc>
                  <a:txBody>
                    <a:bodyPr/>
                    <a:lstStyle/>
                    <a:p>
                      <a:r>
                        <a:rPr lang="en-GB" sz="1600" dirty="0"/>
                        <a:t> Go and play somewhere</a:t>
                      </a:r>
                    </a:p>
                  </a:txBody>
                  <a:tcPr/>
                </a:tc>
                <a:tc>
                  <a:txBody>
                    <a:bodyPr/>
                    <a:lstStyle/>
                    <a:p>
                      <a:r>
                        <a:rPr lang="en-GB" sz="1600" dirty="0"/>
                        <a:t>Tell someone at home</a:t>
                      </a:r>
                    </a:p>
                  </a:txBody>
                  <a:tcPr/>
                </a:tc>
                <a:extLst>
                  <a:ext uri="{0D108BD9-81ED-4DB2-BD59-A6C34878D82A}">
                    <a16:rowId xmlns:a16="http://schemas.microsoft.com/office/drawing/2014/main" val="3892547868"/>
                  </a:ext>
                </a:extLst>
              </a:tr>
              <a:tr h="683454">
                <a:tc>
                  <a:txBody>
                    <a:bodyPr/>
                    <a:lstStyle/>
                    <a:p>
                      <a:r>
                        <a:rPr lang="en-GB" dirty="0"/>
                        <a:t>6</a:t>
                      </a:r>
                    </a:p>
                    <a:p>
                      <a:endParaRPr lang="en-GB" dirty="0"/>
                    </a:p>
                  </a:txBody>
                  <a:tcPr/>
                </a:tc>
                <a:tc>
                  <a:txBody>
                    <a:bodyPr/>
                    <a:lstStyle/>
                    <a:p>
                      <a:r>
                        <a:rPr lang="en-GB" sz="1600" dirty="0"/>
                        <a:t>Tell a teacher and my friends</a:t>
                      </a:r>
                    </a:p>
                  </a:txBody>
                  <a:tcPr/>
                </a:tc>
                <a:tc>
                  <a:txBody>
                    <a:bodyPr/>
                    <a:lstStyle/>
                    <a:p>
                      <a:r>
                        <a:rPr lang="en-GB" sz="1600" dirty="0"/>
                        <a:t> Play with my friends</a:t>
                      </a:r>
                    </a:p>
                  </a:txBody>
                  <a:tcPr/>
                </a:tc>
                <a:tc>
                  <a:txBody>
                    <a:bodyPr/>
                    <a:lstStyle/>
                    <a:p>
                      <a:r>
                        <a:rPr lang="en-GB" sz="1600" dirty="0"/>
                        <a:t>Tell a teacher</a:t>
                      </a:r>
                    </a:p>
                  </a:txBody>
                  <a:tcPr/>
                </a:tc>
                <a:tc>
                  <a:txBody>
                    <a:bodyPr/>
                    <a:lstStyle/>
                    <a:p>
                      <a:r>
                        <a:rPr lang="en-GB" sz="1600" dirty="0"/>
                        <a:t> Go to the library lady</a:t>
                      </a:r>
                    </a:p>
                  </a:txBody>
                  <a:tcPr/>
                </a:tc>
                <a:tc>
                  <a:txBody>
                    <a:bodyPr/>
                    <a:lstStyle/>
                    <a:p>
                      <a:r>
                        <a:rPr lang="en-GB" sz="1600" dirty="0"/>
                        <a:t>Tell a teacher</a:t>
                      </a:r>
                    </a:p>
                  </a:txBody>
                  <a:tcPr/>
                </a:tc>
                <a:tc>
                  <a:txBody>
                    <a:bodyPr/>
                    <a:lstStyle/>
                    <a:p>
                      <a:r>
                        <a:rPr lang="en-GB" sz="1600" dirty="0"/>
                        <a:t>Tell them to stop</a:t>
                      </a:r>
                    </a:p>
                  </a:txBody>
                  <a:tcPr/>
                </a:tc>
                <a:extLst>
                  <a:ext uri="{0D108BD9-81ED-4DB2-BD59-A6C34878D82A}">
                    <a16:rowId xmlns:a16="http://schemas.microsoft.com/office/drawing/2014/main" val="2095193295"/>
                  </a:ext>
                </a:extLst>
              </a:tr>
            </a:tbl>
          </a:graphicData>
        </a:graphic>
      </p:graphicFrame>
    </p:spTree>
    <p:extLst>
      <p:ext uri="{BB962C8B-B14F-4D97-AF65-F5344CB8AC3E}">
        <p14:creationId xmlns:p14="http://schemas.microsoft.com/office/powerpoint/2010/main" val="40027116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FCB83-453B-B7B9-8FD5-A5455F479FE3}"/>
              </a:ext>
            </a:extLst>
          </p:cNvPr>
          <p:cNvSpPr>
            <a:spLocks noGrp="1"/>
          </p:cNvSpPr>
          <p:nvPr>
            <p:ph type="ctrTitle"/>
          </p:nvPr>
        </p:nvSpPr>
        <p:spPr>
          <a:xfrm>
            <a:off x="1788711" y="163905"/>
            <a:ext cx="9760346" cy="626670"/>
          </a:xfrm>
        </p:spPr>
        <p:txBody>
          <a:bodyPr anchor="b">
            <a:normAutofit/>
          </a:bodyPr>
          <a:lstStyle/>
          <a:p>
            <a:r>
              <a:rPr lang="en-GB" sz="2800" dirty="0">
                <a:solidFill>
                  <a:schemeClr val="tx2"/>
                </a:solidFill>
                <a:latin typeface="Abadi" panose="020B0604020104020204" pitchFamily="34" charset="0"/>
              </a:rPr>
              <a:t>Question 2: if the fire alarms go off at school what do you do</a:t>
            </a:r>
          </a:p>
        </p:txBody>
      </p:sp>
      <p:grpSp>
        <p:nvGrpSpPr>
          <p:cNvPr id="14" name="Group 13">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logo with a bird flying in the sky&#10;&#10;Description automatically generated">
            <a:extLst>
              <a:ext uri="{FF2B5EF4-FFF2-40B4-BE49-F238E27FC236}">
                <a16:creationId xmlns:a16="http://schemas.microsoft.com/office/drawing/2014/main" id="{43C6B14C-11BC-D5C0-DC1B-0FA2DB3373B3}"/>
              </a:ext>
            </a:extLst>
          </p:cNvPr>
          <p:cNvPicPr>
            <a:picLocks noChangeAspect="1"/>
          </p:cNvPicPr>
          <p:nvPr/>
        </p:nvPicPr>
        <p:blipFill>
          <a:blip r:embed="rId2"/>
          <a:stretch>
            <a:fillRect/>
          </a:stretch>
        </p:blipFill>
        <p:spPr>
          <a:xfrm>
            <a:off x="406106" y="163905"/>
            <a:ext cx="1360719" cy="826696"/>
          </a:xfrm>
          <a:prstGeom prst="rect">
            <a:avLst/>
          </a:prstGeom>
        </p:spPr>
      </p:pic>
      <p:grpSp>
        <p:nvGrpSpPr>
          <p:cNvPr id="20" name="Group 19">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30" name="Table 29">
            <a:extLst>
              <a:ext uri="{FF2B5EF4-FFF2-40B4-BE49-F238E27FC236}">
                <a16:creationId xmlns:a16="http://schemas.microsoft.com/office/drawing/2014/main" id="{6C71C580-8D67-0462-6994-71AEF49F45D8}"/>
              </a:ext>
            </a:extLst>
          </p:cNvPr>
          <p:cNvGraphicFramePr>
            <a:graphicFrameLocks noGrp="1"/>
          </p:cNvGraphicFramePr>
          <p:nvPr>
            <p:extLst>
              <p:ext uri="{D42A27DB-BD31-4B8C-83A1-F6EECF244321}">
                <p14:modId xmlns:p14="http://schemas.microsoft.com/office/powerpoint/2010/main" val="2641531411"/>
              </p:ext>
            </p:extLst>
          </p:nvPr>
        </p:nvGraphicFramePr>
        <p:xfrm>
          <a:off x="80808" y="1012847"/>
          <a:ext cx="12030077" cy="5533426"/>
        </p:xfrm>
        <a:graphic>
          <a:graphicData uri="http://schemas.openxmlformats.org/drawingml/2006/table">
            <a:tbl>
              <a:tblPr firstRow="1" bandRow="1">
                <a:tableStyleId>{5C22544A-7EE6-4342-B048-85BDC9FD1C3A}</a:tableStyleId>
              </a:tblPr>
              <a:tblGrid>
                <a:gridCol w="819149">
                  <a:extLst>
                    <a:ext uri="{9D8B030D-6E8A-4147-A177-3AD203B41FA5}">
                      <a16:colId xmlns:a16="http://schemas.microsoft.com/office/drawing/2014/main" val="3602209897"/>
                    </a:ext>
                  </a:extLst>
                </a:gridCol>
                <a:gridCol w="1903117">
                  <a:extLst>
                    <a:ext uri="{9D8B030D-6E8A-4147-A177-3AD203B41FA5}">
                      <a16:colId xmlns:a16="http://schemas.microsoft.com/office/drawing/2014/main" val="1511045015"/>
                    </a:ext>
                  </a:extLst>
                </a:gridCol>
                <a:gridCol w="1573508">
                  <a:extLst>
                    <a:ext uri="{9D8B030D-6E8A-4147-A177-3AD203B41FA5}">
                      <a16:colId xmlns:a16="http://schemas.microsoft.com/office/drawing/2014/main" val="2138606852"/>
                    </a:ext>
                  </a:extLst>
                </a:gridCol>
                <a:gridCol w="2215845">
                  <a:extLst>
                    <a:ext uri="{9D8B030D-6E8A-4147-A177-3AD203B41FA5}">
                      <a16:colId xmlns:a16="http://schemas.microsoft.com/office/drawing/2014/main" val="3310202895"/>
                    </a:ext>
                  </a:extLst>
                </a:gridCol>
                <a:gridCol w="2009493">
                  <a:extLst>
                    <a:ext uri="{9D8B030D-6E8A-4147-A177-3AD203B41FA5}">
                      <a16:colId xmlns:a16="http://schemas.microsoft.com/office/drawing/2014/main" val="3830502743"/>
                    </a:ext>
                  </a:extLst>
                </a:gridCol>
                <a:gridCol w="1537287">
                  <a:extLst>
                    <a:ext uri="{9D8B030D-6E8A-4147-A177-3AD203B41FA5}">
                      <a16:colId xmlns:a16="http://schemas.microsoft.com/office/drawing/2014/main" val="4293287493"/>
                    </a:ext>
                  </a:extLst>
                </a:gridCol>
                <a:gridCol w="1971678">
                  <a:extLst>
                    <a:ext uri="{9D8B030D-6E8A-4147-A177-3AD203B41FA5}">
                      <a16:colId xmlns:a16="http://schemas.microsoft.com/office/drawing/2014/main" val="1822152635"/>
                    </a:ext>
                  </a:extLst>
                </a:gridCol>
              </a:tblGrid>
              <a:tr h="463528">
                <a:tc>
                  <a:txBody>
                    <a:bodyPr/>
                    <a:lstStyle/>
                    <a:p>
                      <a:r>
                        <a:rPr lang="en-GB" dirty="0"/>
                        <a:t>Year</a:t>
                      </a:r>
                    </a:p>
                  </a:txBody>
                  <a:tcPr>
                    <a:solidFill>
                      <a:schemeClr val="accent2">
                        <a:lumMod val="60000"/>
                        <a:lumOff val="40000"/>
                      </a:schemeClr>
                    </a:solidFill>
                  </a:tcPr>
                </a:tc>
                <a:tc gridSpan="6">
                  <a:txBody>
                    <a:bodyPr/>
                    <a:lstStyle/>
                    <a:p>
                      <a:r>
                        <a:rPr lang="en-GB" dirty="0"/>
                        <a:t>Responses</a:t>
                      </a:r>
                    </a:p>
                  </a:txBody>
                  <a:tcPr>
                    <a:solidFill>
                      <a:schemeClr val="accent2">
                        <a:lumMod val="60000"/>
                        <a:lumOff val="40000"/>
                      </a:schemeClr>
                    </a:solidFill>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673469200"/>
                  </a:ext>
                </a:extLst>
              </a:tr>
              <a:tr h="894970">
                <a:tc>
                  <a:txBody>
                    <a:bodyPr/>
                    <a:lstStyle/>
                    <a:p>
                      <a:r>
                        <a:rPr lang="en-GB" dirty="0"/>
                        <a:t>1</a:t>
                      </a:r>
                    </a:p>
                  </a:txBody>
                  <a:tcPr>
                    <a:solidFill>
                      <a:schemeClr val="accent2">
                        <a:lumMod val="40000"/>
                        <a:lumOff val="60000"/>
                      </a:schemeClr>
                    </a:solidFill>
                  </a:tcPr>
                </a:tc>
                <a:tc>
                  <a:txBody>
                    <a:bodyPr/>
                    <a:lstStyle/>
                    <a:p>
                      <a:r>
                        <a:rPr lang="en-GB" sz="1600" dirty="0"/>
                        <a:t> Line up in register order</a:t>
                      </a:r>
                    </a:p>
                  </a:txBody>
                  <a:tcPr>
                    <a:solidFill>
                      <a:schemeClr val="accent2">
                        <a:lumMod val="40000"/>
                        <a:lumOff val="60000"/>
                      </a:schemeClr>
                    </a:solidFill>
                  </a:tcPr>
                </a:tc>
                <a:tc>
                  <a:txBody>
                    <a:bodyPr/>
                    <a:lstStyle/>
                    <a:p>
                      <a:r>
                        <a:rPr lang="en-GB" sz="1600" dirty="0"/>
                        <a:t> Wait outside in the line before</a:t>
                      </a:r>
                    </a:p>
                  </a:txBody>
                  <a:tcPr>
                    <a:solidFill>
                      <a:schemeClr val="accent2">
                        <a:lumMod val="40000"/>
                        <a:lumOff val="60000"/>
                      </a:schemeClr>
                    </a:solidFill>
                  </a:tcPr>
                </a:tc>
                <a:tc>
                  <a:txBody>
                    <a:bodyPr/>
                    <a:lstStyle/>
                    <a:p>
                      <a:r>
                        <a:rPr lang="en-GB" sz="1600" dirty="0"/>
                        <a:t> Line up quietly and</a:t>
                      </a:r>
                    </a:p>
                  </a:txBody>
                  <a:tcPr>
                    <a:solidFill>
                      <a:schemeClr val="accent2">
                        <a:lumMod val="40000"/>
                        <a:lumOff val="60000"/>
                      </a:schemeClr>
                    </a:solidFill>
                  </a:tcPr>
                </a:tc>
                <a:tc>
                  <a:txBody>
                    <a:bodyPr/>
                    <a:lstStyle/>
                    <a:p>
                      <a:r>
                        <a:rPr lang="en-GB" sz="1600" dirty="0"/>
                        <a:t>Line up in register order</a:t>
                      </a:r>
                    </a:p>
                  </a:txBody>
                  <a:tcPr>
                    <a:solidFill>
                      <a:schemeClr val="accent2">
                        <a:lumMod val="40000"/>
                        <a:lumOff val="60000"/>
                      </a:schemeClr>
                    </a:solidFill>
                  </a:tcPr>
                </a:tc>
                <a:tc>
                  <a:txBody>
                    <a:bodyPr/>
                    <a:lstStyle/>
                    <a:p>
                      <a:r>
                        <a:rPr lang="en-GB" sz="1600" dirty="0"/>
                        <a:t>Go outside</a:t>
                      </a:r>
                    </a:p>
                  </a:txBody>
                  <a:tcPr>
                    <a:solidFill>
                      <a:schemeClr val="accent2">
                        <a:lumMod val="40000"/>
                        <a:lumOff val="60000"/>
                      </a:schemeClr>
                    </a:solidFill>
                  </a:tcPr>
                </a:tc>
                <a:tc>
                  <a:txBody>
                    <a:bodyPr/>
                    <a:lstStyle/>
                    <a:p>
                      <a:r>
                        <a:rPr lang="en-GB" sz="1600" dirty="0"/>
                        <a:t>Wonderful walking to the year 6 playground</a:t>
                      </a:r>
                    </a:p>
                  </a:txBody>
                  <a:tcPr>
                    <a:solidFill>
                      <a:schemeClr val="accent2">
                        <a:lumMod val="40000"/>
                        <a:lumOff val="60000"/>
                      </a:schemeClr>
                    </a:solidFill>
                  </a:tcPr>
                </a:tc>
                <a:extLst>
                  <a:ext uri="{0D108BD9-81ED-4DB2-BD59-A6C34878D82A}">
                    <a16:rowId xmlns:a16="http://schemas.microsoft.com/office/drawing/2014/main" val="631659107"/>
                  </a:ext>
                </a:extLst>
              </a:tr>
              <a:tr h="923509">
                <a:tc>
                  <a:txBody>
                    <a:bodyPr/>
                    <a:lstStyle/>
                    <a:p>
                      <a:r>
                        <a:rPr lang="en-GB" dirty="0"/>
                        <a:t>2</a:t>
                      </a:r>
                    </a:p>
                  </a:txBody>
                  <a:tcPr>
                    <a:solidFill>
                      <a:schemeClr val="accent2">
                        <a:lumMod val="60000"/>
                        <a:lumOff val="40000"/>
                      </a:schemeClr>
                    </a:solidFill>
                  </a:tcPr>
                </a:tc>
                <a:tc>
                  <a:txBody>
                    <a:bodyPr/>
                    <a:lstStyle/>
                    <a:p>
                      <a:r>
                        <a:rPr lang="en-GB" sz="1600" dirty="0"/>
                        <a:t> Line up in register order</a:t>
                      </a:r>
                    </a:p>
                  </a:txBody>
                  <a:tcPr>
                    <a:solidFill>
                      <a:schemeClr val="accent2">
                        <a:lumMod val="60000"/>
                        <a:lumOff val="40000"/>
                      </a:schemeClr>
                    </a:solidFill>
                  </a:tcPr>
                </a:tc>
                <a:tc>
                  <a:txBody>
                    <a:bodyPr/>
                    <a:lstStyle/>
                    <a:p>
                      <a:r>
                        <a:rPr lang="en-GB" sz="1600" dirty="0"/>
                        <a:t> Wonderful  walking outside</a:t>
                      </a:r>
                    </a:p>
                  </a:txBody>
                  <a:tcPr>
                    <a:solidFill>
                      <a:schemeClr val="accent2">
                        <a:lumMod val="60000"/>
                        <a:lumOff val="40000"/>
                      </a:schemeClr>
                    </a:solidFill>
                  </a:tcPr>
                </a:tc>
                <a:tc>
                  <a:txBody>
                    <a:bodyPr/>
                    <a:lstStyle/>
                    <a:p>
                      <a:r>
                        <a:rPr lang="en-GB" sz="1600" dirty="0"/>
                        <a:t>Walk quietly and sensibly</a:t>
                      </a:r>
                    </a:p>
                  </a:txBody>
                  <a:tcPr>
                    <a:solidFill>
                      <a:schemeClr val="accent2">
                        <a:lumMod val="60000"/>
                        <a:lumOff val="40000"/>
                      </a:schemeClr>
                    </a:solidFill>
                  </a:tcPr>
                </a:tc>
                <a:tc>
                  <a:txBody>
                    <a:bodyPr/>
                    <a:lstStyle/>
                    <a:p>
                      <a:r>
                        <a:rPr lang="en-GB" sz="1600" dirty="0"/>
                        <a:t>Line up in register order</a:t>
                      </a:r>
                    </a:p>
                  </a:txBody>
                  <a:tcPr>
                    <a:solidFill>
                      <a:schemeClr val="accent2">
                        <a:lumMod val="60000"/>
                        <a:lumOff val="40000"/>
                      </a:schemeClr>
                    </a:solidFill>
                  </a:tcPr>
                </a:tc>
                <a:tc>
                  <a:txBody>
                    <a:bodyPr/>
                    <a:lstStyle/>
                    <a:p>
                      <a:r>
                        <a:rPr lang="en-GB" sz="1600" dirty="0"/>
                        <a:t> Be quiet and walk sensibly</a:t>
                      </a:r>
                    </a:p>
                  </a:txBody>
                  <a:tcPr>
                    <a:solidFill>
                      <a:schemeClr val="accent2">
                        <a:lumMod val="60000"/>
                        <a:lumOff val="40000"/>
                      </a:schemeClr>
                    </a:solidFill>
                  </a:tcPr>
                </a:tc>
                <a:tc>
                  <a:txBody>
                    <a:bodyPr/>
                    <a:lstStyle/>
                    <a:p>
                      <a:r>
                        <a:rPr lang="en-GB" sz="1600" dirty="0"/>
                        <a:t>Smile at friends if they’re scared</a:t>
                      </a:r>
                    </a:p>
                  </a:txBody>
                  <a:tcPr>
                    <a:solidFill>
                      <a:schemeClr val="accent2">
                        <a:lumMod val="60000"/>
                        <a:lumOff val="40000"/>
                      </a:schemeClr>
                    </a:solidFill>
                  </a:tcPr>
                </a:tc>
                <a:extLst>
                  <a:ext uri="{0D108BD9-81ED-4DB2-BD59-A6C34878D82A}">
                    <a16:rowId xmlns:a16="http://schemas.microsoft.com/office/drawing/2014/main" val="3467924080"/>
                  </a:ext>
                </a:extLst>
              </a:tr>
              <a:tr h="946472">
                <a:tc>
                  <a:txBody>
                    <a:bodyPr/>
                    <a:lstStyle/>
                    <a:p>
                      <a:r>
                        <a:rPr lang="en-GB" dirty="0"/>
                        <a:t>3</a:t>
                      </a:r>
                    </a:p>
                  </a:txBody>
                  <a:tcPr>
                    <a:solidFill>
                      <a:schemeClr val="accent2">
                        <a:lumMod val="40000"/>
                        <a:lumOff val="60000"/>
                      </a:schemeClr>
                    </a:solidFill>
                  </a:tcPr>
                </a:tc>
                <a:tc>
                  <a:txBody>
                    <a:bodyPr/>
                    <a:lstStyle/>
                    <a:p>
                      <a:r>
                        <a:rPr lang="en-GB" sz="1600" dirty="0"/>
                        <a:t>Line up and go out to the playground</a:t>
                      </a:r>
                    </a:p>
                  </a:txBody>
                  <a:tcPr>
                    <a:solidFill>
                      <a:schemeClr val="accent2">
                        <a:lumMod val="40000"/>
                        <a:lumOff val="60000"/>
                      </a:schemeClr>
                    </a:solidFill>
                  </a:tcPr>
                </a:tc>
                <a:tc>
                  <a:txBody>
                    <a:bodyPr/>
                    <a:lstStyle/>
                    <a:p>
                      <a:r>
                        <a:rPr lang="en-GB" sz="1600" dirty="0"/>
                        <a:t>Line up</a:t>
                      </a:r>
                    </a:p>
                  </a:txBody>
                  <a:tcPr>
                    <a:solidFill>
                      <a:schemeClr val="accent2">
                        <a:lumMod val="40000"/>
                        <a:lumOff val="60000"/>
                      </a:schemeClr>
                    </a:solidFill>
                  </a:tcPr>
                </a:tc>
                <a:tc>
                  <a:txBody>
                    <a:bodyPr/>
                    <a:lstStyle/>
                    <a:p>
                      <a:r>
                        <a:rPr lang="en-GB" sz="1600" dirty="0"/>
                        <a:t>If you're outside the classroom you go inside to line up</a:t>
                      </a:r>
                    </a:p>
                  </a:txBody>
                  <a:tcPr>
                    <a:solidFill>
                      <a:schemeClr val="accent2">
                        <a:lumMod val="40000"/>
                        <a:lumOff val="60000"/>
                      </a:schemeClr>
                    </a:solidFill>
                  </a:tcPr>
                </a:tc>
                <a:tc>
                  <a:txBody>
                    <a:bodyPr/>
                    <a:lstStyle/>
                    <a:p>
                      <a:r>
                        <a:rPr lang="en-GB" sz="1600" dirty="0"/>
                        <a:t> Be silent</a:t>
                      </a:r>
                    </a:p>
                  </a:txBody>
                  <a:tcPr>
                    <a:solidFill>
                      <a:schemeClr val="accent2">
                        <a:lumMod val="40000"/>
                        <a:lumOff val="60000"/>
                      </a:schemeClr>
                    </a:solidFill>
                  </a:tcPr>
                </a:tc>
                <a:tc>
                  <a:txBody>
                    <a:bodyPr/>
                    <a:lstStyle/>
                    <a:p>
                      <a:r>
                        <a:rPr lang="en-GB" sz="1600" dirty="0"/>
                        <a:t>Evacuate</a:t>
                      </a:r>
                    </a:p>
                  </a:txBody>
                  <a:tcPr>
                    <a:solidFill>
                      <a:schemeClr val="accent2">
                        <a:lumMod val="40000"/>
                        <a:lumOff val="60000"/>
                      </a:schemeClr>
                    </a:solidFill>
                  </a:tcPr>
                </a:tc>
                <a:tc>
                  <a:txBody>
                    <a:bodyPr/>
                    <a:lstStyle/>
                    <a:p>
                      <a:r>
                        <a:rPr lang="en-GB" sz="1600" dirty="0"/>
                        <a:t>Line up in register order</a:t>
                      </a:r>
                    </a:p>
                  </a:txBody>
                  <a:tcPr>
                    <a:solidFill>
                      <a:schemeClr val="accent2">
                        <a:lumMod val="40000"/>
                        <a:lumOff val="60000"/>
                      </a:schemeClr>
                    </a:solidFill>
                  </a:tcPr>
                </a:tc>
                <a:extLst>
                  <a:ext uri="{0D108BD9-81ED-4DB2-BD59-A6C34878D82A}">
                    <a16:rowId xmlns:a16="http://schemas.microsoft.com/office/drawing/2014/main" val="2681845481"/>
                  </a:ext>
                </a:extLst>
              </a:tr>
              <a:tr h="689529">
                <a:tc>
                  <a:txBody>
                    <a:bodyPr/>
                    <a:lstStyle/>
                    <a:p>
                      <a:r>
                        <a:rPr lang="en-GB" dirty="0"/>
                        <a:t>4</a:t>
                      </a:r>
                    </a:p>
                  </a:txBody>
                  <a:tcPr>
                    <a:solidFill>
                      <a:schemeClr val="accent2">
                        <a:lumMod val="60000"/>
                        <a:lumOff val="40000"/>
                      </a:schemeClr>
                    </a:solidFill>
                  </a:tcPr>
                </a:tc>
                <a:tc>
                  <a:txBody>
                    <a:bodyPr/>
                    <a:lstStyle/>
                    <a:p>
                      <a:r>
                        <a:rPr lang="en-GB" sz="1600" dirty="0"/>
                        <a:t> Stay calm</a:t>
                      </a:r>
                    </a:p>
                  </a:txBody>
                  <a:tcPr>
                    <a:solidFill>
                      <a:schemeClr val="accent2">
                        <a:lumMod val="60000"/>
                        <a:lumOff val="40000"/>
                      </a:schemeClr>
                    </a:solidFill>
                  </a:tcPr>
                </a:tc>
                <a:tc>
                  <a:txBody>
                    <a:bodyPr/>
                    <a:lstStyle/>
                    <a:p>
                      <a:r>
                        <a:rPr lang="en-GB" sz="1600" dirty="0"/>
                        <a:t> Be quiet</a:t>
                      </a:r>
                    </a:p>
                  </a:txBody>
                  <a:tcPr>
                    <a:solidFill>
                      <a:schemeClr val="accent2">
                        <a:lumMod val="60000"/>
                        <a:lumOff val="40000"/>
                      </a:schemeClr>
                    </a:solidFill>
                  </a:tcPr>
                </a:tc>
                <a:tc>
                  <a:txBody>
                    <a:bodyPr/>
                    <a:lstStyle/>
                    <a:p>
                      <a:r>
                        <a:rPr lang="en-GB" sz="1600" dirty="0"/>
                        <a:t> Line up and listen to</a:t>
                      </a:r>
                    </a:p>
                  </a:txBody>
                  <a:tcPr>
                    <a:solidFill>
                      <a:schemeClr val="accent2">
                        <a:lumMod val="60000"/>
                        <a:lumOff val="40000"/>
                      </a:schemeClr>
                    </a:solidFill>
                  </a:tcPr>
                </a:tc>
                <a:tc>
                  <a:txBody>
                    <a:bodyPr/>
                    <a:lstStyle/>
                    <a:p>
                      <a:r>
                        <a:rPr lang="en-GB" sz="1600" dirty="0"/>
                        <a:t> Get my  ear defenders</a:t>
                      </a:r>
                    </a:p>
                  </a:txBody>
                  <a:tcPr>
                    <a:solidFill>
                      <a:schemeClr val="accent2">
                        <a:lumMod val="60000"/>
                        <a:lumOff val="40000"/>
                      </a:schemeClr>
                    </a:solidFill>
                  </a:tcPr>
                </a:tc>
                <a:tc>
                  <a:txBody>
                    <a:bodyPr/>
                    <a:lstStyle/>
                    <a:p>
                      <a:r>
                        <a:rPr lang="en-GB" sz="1600" dirty="0"/>
                        <a:t>Try not to worry</a:t>
                      </a:r>
                    </a:p>
                  </a:txBody>
                  <a:tcPr>
                    <a:solidFill>
                      <a:schemeClr val="accent2">
                        <a:lumMod val="60000"/>
                        <a:lumOff val="40000"/>
                      </a:schemeClr>
                    </a:solidFill>
                  </a:tcPr>
                </a:tc>
                <a:tc>
                  <a:txBody>
                    <a:bodyPr/>
                    <a:lstStyle/>
                    <a:p>
                      <a:r>
                        <a:rPr lang="en-GB" sz="1600" dirty="0"/>
                        <a:t> Line up in</a:t>
                      </a:r>
                    </a:p>
                  </a:txBody>
                  <a:tcPr>
                    <a:solidFill>
                      <a:schemeClr val="accent2">
                        <a:lumMod val="60000"/>
                        <a:lumOff val="40000"/>
                      </a:schemeClr>
                    </a:solidFill>
                  </a:tcPr>
                </a:tc>
                <a:extLst>
                  <a:ext uri="{0D108BD9-81ED-4DB2-BD59-A6C34878D82A}">
                    <a16:rowId xmlns:a16="http://schemas.microsoft.com/office/drawing/2014/main" val="2143795737"/>
                  </a:ext>
                </a:extLst>
              </a:tr>
              <a:tr h="691909">
                <a:tc>
                  <a:txBody>
                    <a:bodyPr/>
                    <a:lstStyle/>
                    <a:p>
                      <a:r>
                        <a:rPr lang="en-GB" dirty="0"/>
                        <a:t>5</a:t>
                      </a:r>
                    </a:p>
                    <a:p>
                      <a:endParaRPr lang="en-GB" dirty="0"/>
                    </a:p>
                  </a:txBody>
                  <a:tcPr>
                    <a:solidFill>
                      <a:schemeClr val="accent2">
                        <a:lumMod val="40000"/>
                        <a:lumOff val="60000"/>
                      </a:schemeClr>
                    </a:solidFill>
                  </a:tcPr>
                </a:tc>
                <a:tc>
                  <a:txBody>
                    <a:bodyPr/>
                    <a:lstStyle/>
                    <a:p>
                      <a:r>
                        <a:rPr lang="en-GB" sz="1600" dirty="0"/>
                        <a:t> Be silent</a:t>
                      </a:r>
                    </a:p>
                  </a:txBody>
                  <a:tcPr>
                    <a:solidFill>
                      <a:schemeClr val="accent2">
                        <a:lumMod val="40000"/>
                        <a:lumOff val="60000"/>
                      </a:schemeClr>
                    </a:solidFill>
                  </a:tcPr>
                </a:tc>
                <a:tc>
                  <a:txBody>
                    <a:bodyPr/>
                    <a:lstStyle/>
                    <a:p>
                      <a:r>
                        <a:rPr lang="en-GB" sz="1600" dirty="0"/>
                        <a:t>Line up</a:t>
                      </a:r>
                    </a:p>
                  </a:txBody>
                  <a:tcPr>
                    <a:solidFill>
                      <a:schemeClr val="accent2">
                        <a:lumMod val="40000"/>
                        <a:lumOff val="60000"/>
                      </a:schemeClr>
                    </a:solidFill>
                  </a:tcPr>
                </a:tc>
                <a:tc>
                  <a:txBody>
                    <a:bodyPr/>
                    <a:lstStyle/>
                    <a:p>
                      <a:r>
                        <a:rPr lang="en-GB" sz="1600" dirty="0"/>
                        <a:t> Stay in order</a:t>
                      </a:r>
                    </a:p>
                  </a:txBody>
                  <a:tcPr>
                    <a:solidFill>
                      <a:schemeClr val="accent2">
                        <a:lumMod val="40000"/>
                        <a:lumOff val="60000"/>
                      </a:schemeClr>
                    </a:solidFill>
                  </a:tcPr>
                </a:tc>
                <a:tc>
                  <a:txBody>
                    <a:bodyPr/>
                    <a:lstStyle/>
                    <a:p>
                      <a:r>
                        <a:rPr lang="en-GB" sz="1600" dirty="0"/>
                        <a:t>Calmly walk outside</a:t>
                      </a:r>
                    </a:p>
                  </a:txBody>
                  <a:tcPr>
                    <a:solidFill>
                      <a:schemeClr val="accent2">
                        <a:lumMod val="40000"/>
                        <a:lumOff val="60000"/>
                      </a:schemeClr>
                    </a:solidFill>
                  </a:tcPr>
                </a:tc>
                <a:tc>
                  <a:txBody>
                    <a:bodyPr/>
                    <a:lstStyle/>
                    <a:p>
                      <a:r>
                        <a:rPr lang="en-GB" sz="1600" dirty="0"/>
                        <a:t>Don't panic</a:t>
                      </a:r>
                    </a:p>
                  </a:txBody>
                  <a:tcPr>
                    <a:solidFill>
                      <a:schemeClr val="accent2">
                        <a:lumMod val="40000"/>
                        <a:lumOff val="60000"/>
                      </a:schemeClr>
                    </a:solidFill>
                  </a:tcPr>
                </a:tc>
                <a:tc>
                  <a:txBody>
                    <a:bodyPr/>
                    <a:lstStyle/>
                    <a:p>
                      <a:r>
                        <a:rPr lang="en-GB" sz="1600" dirty="0"/>
                        <a:t>Go outside and do the register</a:t>
                      </a:r>
                    </a:p>
                  </a:txBody>
                  <a:tcPr>
                    <a:solidFill>
                      <a:schemeClr val="accent2">
                        <a:lumMod val="40000"/>
                        <a:lumOff val="60000"/>
                      </a:schemeClr>
                    </a:solidFill>
                  </a:tcPr>
                </a:tc>
                <a:extLst>
                  <a:ext uri="{0D108BD9-81ED-4DB2-BD59-A6C34878D82A}">
                    <a16:rowId xmlns:a16="http://schemas.microsoft.com/office/drawing/2014/main" val="3892547868"/>
                  </a:ext>
                </a:extLst>
              </a:tr>
              <a:tr h="923509">
                <a:tc>
                  <a:txBody>
                    <a:bodyPr/>
                    <a:lstStyle/>
                    <a:p>
                      <a:r>
                        <a:rPr lang="en-GB" dirty="0"/>
                        <a:t>6</a:t>
                      </a:r>
                    </a:p>
                    <a:p>
                      <a:endParaRPr lang="en-GB" dirty="0"/>
                    </a:p>
                  </a:txBody>
                  <a:tcPr>
                    <a:solidFill>
                      <a:schemeClr val="accent2">
                        <a:lumMod val="60000"/>
                        <a:lumOff val="40000"/>
                      </a:schemeClr>
                    </a:solidFill>
                  </a:tcPr>
                </a:tc>
                <a:tc>
                  <a:txBody>
                    <a:bodyPr/>
                    <a:lstStyle/>
                    <a:p>
                      <a:r>
                        <a:rPr lang="en-GB" sz="1600" dirty="0"/>
                        <a:t> Line up and go out with teachers</a:t>
                      </a:r>
                    </a:p>
                  </a:txBody>
                  <a:tcPr>
                    <a:solidFill>
                      <a:schemeClr val="accent2">
                        <a:lumMod val="60000"/>
                        <a:lumOff val="40000"/>
                      </a:schemeClr>
                    </a:solidFill>
                  </a:tcPr>
                </a:tc>
                <a:tc>
                  <a:txBody>
                    <a:bodyPr/>
                    <a:lstStyle/>
                    <a:p>
                      <a:r>
                        <a:rPr lang="en-GB" sz="1600" dirty="0"/>
                        <a:t>Line up in register order</a:t>
                      </a:r>
                    </a:p>
                  </a:txBody>
                  <a:tcPr>
                    <a:solidFill>
                      <a:schemeClr val="accent2">
                        <a:lumMod val="60000"/>
                        <a:lumOff val="40000"/>
                      </a:schemeClr>
                    </a:solidFill>
                  </a:tcPr>
                </a:tc>
                <a:tc>
                  <a:txBody>
                    <a:bodyPr/>
                    <a:lstStyle/>
                    <a:p>
                      <a:r>
                        <a:rPr lang="en-GB" sz="1600" dirty="0"/>
                        <a:t>Remain calm and quiet</a:t>
                      </a:r>
                    </a:p>
                  </a:txBody>
                  <a:tcPr>
                    <a:solidFill>
                      <a:schemeClr val="accent2">
                        <a:lumMod val="60000"/>
                        <a:lumOff val="40000"/>
                      </a:schemeClr>
                    </a:solidFill>
                  </a:tcPr>
                </a:tc>
                <a:tc>
                  <a:txBody>
                    <a:bodyPr/>
                    <a:lstStyle/>
                    <a:p>
                      <a:r>
                        <a:rPr lang="en-GB" sz="1600" dirty="0"/>
                        <a:t>line up in the designated place</a:t>
                      </a:r>
                    </a:p>
                  </a:txBody>
                  <a:tcPr>
                    <a:solidFill>
                      <a:schemeClr val="accent2">
                        <a:lumMod val="60000"/>
                        <a:lumOff val="40000"/>
                      </a:schemeClr>
                    </a:solidFill>
                  </a:tcPr>
                </a:tc>
                <a:tc>
                  <a:txBody>
                    <a:bodyPr/>
                    <a:lstStyle/>
                    <a:p>
                      <a:r>
                        <a:rPr lang="en-GB" sz="1600" dirty="0"/>
                        <a:t>Line up sensibly</a:t>
                      </a:r>
                    </a:p>
                  </a:txBody>
                  <a:tcPr>
                    <a:solidFill>
                      <a:schemeClr val="accent2">
                        <a:lumMod val="60000"/>
                        <a:lumOff val="40000"/>
                      </a:schemeClr>
                    </a:solidFill>
                  </a:tcPr>
                </a:tc>
                <a:tc>
                  <a:txBody>
                    <a:bodyPr/>
                    <a:lstStyle/>
                    <a:p>
                      <a:r>
                        <a:rPr lang="en-GB" sz="1600" dirty="0"/>
                        <a:t>Be quiet</a:t>
                      </a:r>
                    </a:p>
                  </a:txBody>
                  <a:tcPr>
                    <a:solidFill>
                      <a:schemeClr val="accent2">
                        <a:lumMod val="60000"/>
                        <a:lumOff val="40000"/>
                      </a:schemeClr>
                    </a:solidFill>
                  </a:tcPr>
                </a:tc>
                <a:extLst>
                  <a:ext uri="{0D108BD9-81ED-4DB2-BD59-A6C34878D82A}">
                    <a16:rowId xmlns:a16="http://schemas.microsoft.com/office/drawing/2014/main" val="2095193295"/>
                  </a:ext>
                </a:extLst>
              </a:tr>
            </a:tbl>
          </a:graphicData>
        </a:graphic>
      </p:graphicFrame>
    </p:spTree>
    <p:extLst>
      <p:ext uri="{BB962C8B-B14F-4D97-AF65-F5344CB8AC3E}">
        <p14:creationId xmlns:p14="http://schemas.microsoft.com/office/powerpoint/2010/main" val="28546831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FCB83-453B-B7B9-8FD5-A5455F479FE3}"/>
              </a:ext>
            </a:extLst>
          </p:cNvPr>
          <p:cNvSpPr>
            <a:spLocks noGrp="1"/>
          </p:cNvSpPr>
          <p:nvPr>
            <p:ph type="ctrTitle"/>
          </p:nvPr>
        </p:nvSpPr>
        <p:spPr>
          <a:xfrm>
            <a:off x="1788711" y="163905"/>
            <a:ext cx="9760346" cy="626670"/>
          </a:xfrm>
        </p:spPr>
        <p:txBody>
          <a:bodyPr anchor="b">
            <a:normAutofit/>
          </a:bodyPr>
          <a:lstStyle/>
          <a:p>
            <a:r>
              <a:rPr lang="en-GB" sz="2800" dirty="0">
                <a:solidFill>
                  <a:schemeClr val="tx2"/>
                </a:solidFill>
                <a:latin typeface="Abadi" panose="020B0604020104020204" pitchFamily="34" charset="0"/>
              </a:rPr>
              <a:t>Question 3 where are the safe areas in school?</a:t>
            </a:r>
          </a:p>
        </p:txBody>
      </p:sp>
      <p:grpSp>
        <p:nvGrpSpPr>
          <p:cNvPr id="14" name="Group 13">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logo with a bird flying in the sky&#10;&#10;Description automatically generated">
            <a:extLst>
              <a:ext uri="{FF2B5EF4-FFF2-40B4-BE49-F238E27FC236}">
                <a16:creationId xmlns:a16="http://schemas.microsoft.com/office/drawing/2014/main" id="{43C6B14C-11BC-D5C0-DC1B-0FA2DB3373B3}"/>
              </a:ext>
            </a:extLst>
          </p:cNvPr>
          <p:cNvPicPr>
            <a:picLocks noChangeAspect="1"/>
          </p:cNvPicPr>
          <p:nvPr/>
        </p:nvPicPr>
        <p:blipFill>
          <a:blip r:embed="rId2"/>
          <a:stretch>
            <a:fillRect/>
          </a:stretch>
        </p:blipFill>
        <p:spPr>
          <a:xfrm>
            <a:off x="406106" y="163905"/>
            <a:ext cx="1360719" cy="826696"/>
          </a:xfrm>
          <a:prstGeom prst="rect">
            <a:avLst/>
          </a:prstGeom>
        </p:spPr>
      </p:pic>
      <p:grpSp>
        <p:nvGrpSpPr>
          <p:cNvPr id="20" name="Group 19">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30" name="Table 29">
            <a:extLst>
              <a:ext uri="{FF2B5EF4-FFF2-40B4-BE49-F238E27FC236}">
                <a16:creationId xmlns:a16="http://schemas.microsoft.com/office/drawing/2014/main" id="{6C71C580-8D67-0462-6994-71AEF49F45D8}"/>
              </a:ext>
            </a:extLst>
          </p:cNvPr>
          <p:cNvGraphicFramePr>
            <a:graphicFrameLocks noGrp="1"/>
          </p:cNvGraphicFramePr>
          <p:nvPr>
            <p:extLst>
              <p:ext uri="{D42A27DB-BD31-4B8C-83A1-F6EECF244321}">
                <p14:modId xmlns:p14="http://schemas.microsoft.com/office/powerpoint/2010/main" val="4250613936"/>
              </p:ext>
            </p:extLst>
          </p:nvPr>
        </p:nvGraphicFramePr>
        <p:xfrm>
          <a:off x="80808" y="1012847"/>
          <a:ext cx="12030077" cy="5666857"/>
        </p:xfrm>
        <a:graphic>
          <a:graphicData uri="http://schemas.openxmlformats.org/drawingml/2006/table">
            <a:tbl>
              <a:tblPr firstRow="1" bandRow="1">
                <a:tableStyleId>{5C22544A-7EE6-4342-B048-85BDC9FD1C3A}</a:tableStyleId>
              </a:tblPr>
              <a:tblGrid>
                <a:gridCol w="595467">
                  <a:extLst>
                    <a:ext uri="{9D8B030D-6E8A-4147-A177-3AD203B41FA5}">
                      <a16:colId xmlns:a16="http://schemas.microsoft.com/office/drawing/2014/main" val="3602209897"/>
                    </a:ext>
                  </a:extLst>
                </a:gridCol>
                <a:gridCol w="1971675">
                  <a:extLst>
                    <a:ext uri="{9D8B030D-6E8A-4147-A177-3AD203B41FA5}">
                      <a16:colId xmlns:a16="http://schemas.microsoft.com/office/drawing/2014/main" val="1511045015"/>
                    </a:ext>
                  </a:extLst>
                </a:gridCol>
                <a:gridCol w="1728632">
                  <a:extLst>
                    <a:ext uri="{9D8B030D-6E8A-4147-A177-3AD203B41FA5}">
                      <a16:colId xmlns:a16="http://schemas.microsoft.com/office/drawing/2014/main" val="2138606852"/>
                    </a:ext>
                  </a:extLst>
                </a:gridCol>
                <a:gridCol w="1948018">
                  <a:extLst>
                    <a:ext uri="{9D8B030D-6E8A-4147-A177-3AD203B41FA5}">
                      <a16:colId xmlns:a16="http://schemas.microsoft.com/office/drawing/2014/main" val="3310202895"/>
                    </a:ext>
                  </a:extLst>
                </a:gridCol>
                <a:gridCol w="1847850">
                  <a:extLst>
                    <a:ext uri="{9D8B030D-6E8A-4147-A177-3AD203B41FA5}">
                      <a16:colId xmlns:a16="http://schemas.microsoft.com/office/drawing/2014/main" val="3830502743"/>
                    </a:ext>
                  </a:extLst>
                </a:gridCol>
                <a:gridCol w="1966757">
                  <a:extLst>
                    <a:ext uri="{9D8B030D-6E8A-4147-A177-3AD203B41FA5}">
                      <a16:colId xmlns:a16="http://schemas.microsoft.com/office/drawing/2014/main" val="4293287493"/>
                    </a:ext>
                  </a:extLst>
                </a:gridCol>
                <a:gridCol w="1971678">
                  <a:extLst>
                    <a:ext uri="{9D8B030D-6E8A-4147-A177-3AD203B41FA5}">
                      <a16:colId xmlns:a16="http://schemas.microsoft.com/office/drawing/2014/main" val="1822152635"/>
                    </a:ext>
                  </a:extLst>
                </a:gridCol>
              </a:tblGrid>
              <a:tr h="463528">
                <a:tc>
                  <a:txBody>
                    <a:bodyPr/>
                    <a:lstStyle/>
                    <a:p>
                      <a:r>
                        <a:rPr lang="en-GB" dirty="0"/>
                        <a:t>Year</a:t>
                      </a:r>
                    </a:p>
                  </a:txBody>
                  <a:tcPr>
                    <a:solidFill>
                      <a:schemeClr val="accent6">
                        <a:lumMod val="60000"/>
                        <a:lumOff val="40000"/>
                      </a:schemeClr>
                    </a:solidFill>
                  </a:tcPr>
                </a:tc>
                <a:tc gridSpan="6">
                  <a:txBody>
                    <a:bodyPr/>
                    <a:lstStyle/>
                    <a:p>
                      <a:r>
                        <a:rPr lang="en-GB" dirty="0"/>
                        <a:t>Responses</a:t>
                      </a:r>
                    </a:p>
                  </a:txBody>
                  <a:tcPr>
                    <a:solidFill>
                      <a:schemeClr val="accent6">
                        <a:lumMod val="60000"/>
                        <a:lumOff val="40000"/>
                      </a:schemeClr>
                    </a:solidFill>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673469200"/>
                  </a:ext>
                </a:extLst>
              </a:tr>
              <a:tr h="894970">
                <a:tc>
                  <a:txBody>
                    <a:bodyPr/>
                    <a:lstStyle/>
                    <a:p>
                      <a:r>
                        <a:rPr lang="en-GB" dirty="0"/>
                        <a:t>1</a:t>
                      </a:r>
                    </a:p>
                  </a:txBody>
                  <a:tcPr>
                    <a:solidFill>
                      <a:schemeClr val="accent6">
                        <a:lumMod val="20000"/>
                        <a:lumOff val="80000"/>
                      </a:schemeClr>
                    </a:solidFill>
                  </a:tcPr>
                </a:tc>
                <a:tc>
                  <a:txBody>
                    <a:bodyPr/>
                    <a:lstStyle/>
                    <a:p>
                      <a:r>
                        <a:rPr lang="en-GB" sz="1600" dirty="0"/>
                        <a:t>Classroom</a:t>
                      </a:r>
                    </a:p>
                  </a:txBody>
                  <a:tcPr>
                    <a:solidFill>
                      <a:schemeClr val="accent6">
                        <a:lumMod val="20000"/>
                        <a:lumOff val="80000"/>
                      </a:schemeClr>
                    </a:solidFill>
                  </a:tcPr>
                </a:tc>
                <a:tc>
                  <a:txBody>
                    <a:bodyPr/>
                    <a:lstStyle/>
                    <a:p>
                      <a:r>
                        <a:rPr lang="en-GB" sz="1600" dirty="0"/>
                        <a:t>Classrooms because the doors lock</a:t>
                      </a:r>
                    </a:p>
                  </a:txBody>
                  <a:tcPr>
                    <a:solidFill>
                      <a:schemeClr val="accent6">
                        <a:lumMod val="20000"/>
                        <a:lumOff val="80000"/>
                      </a:schemeClr>
                    </a:solidFill>
                  </a:tcPr>
                </a:tc>
                <a:tc>
                  <a:txBody>
                    <a:bodyPr/>
                    <a:lstStyle/>
                    <a:p>
                      <a:r>
                        <a:rPr lang="en-GB" sz="1600" dirty="0"/>
                        <a:t> Near teacher</a:t>
                      </a:r>
                    </a:p>
                  </a:txBody>
                  <a:tcPr>
                    <a:solidFill>
                      <a:schemeClr val="accent6">
                        <a:lumMod val="20000"/>
                        <a:lumOff val="80000"/>
                      </a:schemeClr>
                    </a:solidFill>
                  </a:tcPr>
                </a:tc>
                <a:tc>
                  <a:txBody>
                    <a:bodyPr/>
                    <a:lstStyle/>
                    <a:p>
                      <a:r>
                        <a:rPr lang="en-GB" sz="1600" dirty="0"/>
                        <a:t>Playground</a:t>
                      </a:r>
                    </a:p>
                  </a:txBody>
                  <a:tcPr>
                    <a:solidFill>
                      <a:schemeClr val="accent6">
                        <a:lumMod val="20000"/>
                        <a:lumOff val="80000"/>
                      </a:schemeClr>
                    </a:solidFill>
                  </a:tcPr>
                </a:tc>
                <a:tc>
                  <a:txBody>
                    <a:bodyPr/>
                    <a:lstStyle/>
                    <a:p>
                      <a:r>
                        <a:rPr lang="en-GB" sz="1600" dirty="0"/>
                        <a:t>Classroom</a:t>
                      </a:r>
                    </a:p>
                  </a:txBody>
                  <a:tcPr>
                    <a:solidFill>
                      <a:schemeClr val="accent6">
                        <a:lumMod val="20000"/>
                        <a:lumOff val="80000"/>
                      </a:schemeClr>
                    </a:solidFill>
                  </a:tcPr>
                </a:tc>
                <a:tc>
                  <a:txBody>
                    <a:bodyPr/>
                    <a:lstStyle/>
                    <a:p>
                      <a:r>
                        <a:rPr lang="en-GB" sz="1600" dirty="0"/>
                        <a:t>Miss Edwards office</a:t>
                      </a:r>
                    </a:p>
                  </a:txBody>
                  <a:tcPr>
                    <a:solidFill>
                      <a:schemeClr val="accent6">
                        <a:lumMod val="20000"/>
                        <a:lumOff val="80000"/>
                      </a:schemeClr>
                    </a:solidFill>
                  </a:tcPr>
                </a:tc>
                <a:extLst>
                  <a:ext uri="{0D108BD9-81ED-4DB2-BD59-A6C34878D82A}">
                    <a16:rowId xmlns:a16="http://schemas.microsoft.com/office/drawing/2014/main" val="631659107"/>
                  </a:ext>
                </a:extLst>
              </a:tr>
              <a:tr h="923509">
                <a:tc>
                  <a:txBody>
                    <a:bodyPr/>
                    <a:lstStyle/>
                    <a:p>
                      <a:r>
                        <a:rPr lang="en-GB" dirty="0"/>
                        <a:t>2</a:t>
                      </a:r>
                    </a:p>
                  </a:txBody>
                  <a:tcPr>
                    <a:solidFill>
                      <a:schemeClr val="accent6">
                        <a:lumMod val="60000"/>
                        <a:lumOff val="40000"/>
                      </a:schemeClr>
                    </a:solidFill>
                  </a:tcPr>
                </a:tc>
                <a:tc>
                  <a:txBody>
                    <a:bodyPr/>
                    <a:lstStyle/>
                    <a:p>
                      <a:r>
                        <a:rPr lang="en-GB" sz="1600" dirty="0"/>
                        <a:t>Classroom</a:t>
                      </a:r>
                    </a:p>
                  </a:txBody>
                  <a:tcPr>
                    <a:solidFill>
                      <a:schemeClr val="accent6">
                        <a:lumMod val="60000"/>
                        <a:lumOff val="40000"/>
                      </a:schemeClr>
                    </a:solidFill>
                  </a:tcPr>
                </a:tc>
                <a:tc>
                  <a:txBody>
                    <a:bodyPr/>
                    <a:lstStyle/>
                    <a:p>
                      <a:r>
                        <a:rPr lang="en-GB" sz="1600" dirty="0"/>
                        <a:t>Library</a:t>
                      </a:r>
                    </a:p>
                  </a:txBody>
                  <a:tcPr>
                    <a:solidFill>
                      <a:schemeClr val="accent6">
                        <a:lumMod val="60000"/>
                        <a:lumOff val="40000"/>
                      </a:schemeClr>
                    </a:solidFill>
                  </a:tcPr>
                </a:tc>
                <a:tc>
                  <a:txBody>
                    <a:bodyPr/>
                    <a:lstStyle/>
                    <a:p>
                      <a:r>
                        <a:rPr lang="en-GB" sz="1600" dirty="0"/>
                        <a:t>With the teacher</a:t>
                      </a:r>
                    </a:p>
                  </a:txBody>
                  <a:tcPr>
                    <a:solidFill>
                      <a:schemeClr val="accent6">
                        <a:lumMod val="60000"/>
                        <a:lumOff val="40000"/>
                      </a:schemeClr>
                    </a:solidFill>
                  </a:tcPr>
                </a:tc>
                <a:tc>
                  <a:txBody>
                    <a:bodyPr/>
                    <a:lstStyle/>
                    <a:p>
                      <a:r>
                        <a:rPr lang="en-GB" sz="1600" dirty="0"/>
                        <a:t>Classroom</a:t>
                      </a:r>
                    </a:p>
                  </a:txBody>
                  <a:tcPr>
                    <a:solidFill>
                      <a:schemeClr val="accent6">
                        <a:lumMod val="60000"/>
                        <a:lumOff val="40000"/>
                      </a:schemeClr>
                    </a:solidFill>
                  </a:tcPr>
                </a:tc>
                <a:tc>
                  <a:txBody>
                    <a:bodyPr/>
                    <a:lstStyle/>
                    <a:p>
                      <a:r>
                        <a:rPr lang="en-GB" sz="1600" dirty="0"/>
                        <a:t>With a teacher</a:t>
                      </a:r>
                    </a:p>
                  </a:txBody>
                  <a:tcPr>
                    <a:solidFill>
                      <a:schemeClr val="accent6">
                        <a:lumMod val="60000"/>
                        <a:lumOff val="40000"/>
                      </a:schemeClr>
                    </a:solidFill>
                  </a:tcPr>
                </a:tc>
                <a:tc>
                  <a:txBody>
                    <a:bodyPr/>
                    <a:lstStyle/>
                    <a:p>
                      <a:r>
                        <a:rPr lang="en-GB" sz="1600" dirty="0"/>
                        <a:t>The sensory room</a:t>
                      </a:r>
                    </a:p>
                  </a:txBody>
                  <a:tcPr>
                    <a:solidFill>
                      <a:schemeClr val="accent6">
                        <a:lumMod val="60000"/>
                        <a:lumOff val="40000"/>
                      </a:schemeClr>
                    </a:solidFill>
                  </a:tcPr>
                </a:tc>
                <a:extLst>
                  <a:ext uri="{0D108BD9-81ED-4DB2-BD59-A6C34878D82A}">
                    <a16:rowId xmlns:a16="http://schemas.microsoft.com/office/drawing/2014/main" val="3467924080"/>
                  </a:ext>
                </a:extLst>
              </a:tr>
              <a:tr h="946472">
                <a:tc>
                  <a:txBody>
                    <a:bodyPr/>
                    <a:lstStyle/>
                    <a:p>
                      <a:r>
                        <a:rPr lang="en-GB" dirty="0"/>
                        <a:t>3</a:t>
                      </a:r>
                    </a:p>
                  </a:txBody>
                  <a:tcPr>
                    <a:solidFill>
                      <a:schemeClr val="accent6">
                        <a:lumMod val="20000"/>
                        <a:lumOff val="80000"/>
                      </a:schemeClr>
                    </a:solidFill>
                  </a:tcPr>
                </a:tc>
                <a:tc>
                  <a:txBody>
                    <a:bodyPr/>
                    <a:lstStyle/>
                    <a:p>
                      <a:r>
                        <a:rPr lang="en-GB" sz="1600" dirty="0"/>
                        <a:t>Mrs </a:t>
                      </a:r>
                      <a:r>
                        <a:rPr lang="en-GB" sz="1600" dirty="0" err="1"/>
                        <a:t>Larbey's</a:t>
                      </a:r>
                      <a:r>
                        <a:rPr lang="en-GB" sz="1600" dirty="0"/>
                        <a:t> office</a:t>
                      </a:r>
                    </a:p>
                  </a:txBody>
                  <a:tcPr>
                    <a:solidFill>
                      <a:schemeClr val="accent6">
                        <a:lumMod val="20000"/>
                        <a:lumOff val="80000"/>
                      </a:schemeClr>
                    </a:solidFill>
                  </a:tcPr>
                </a:tc>
                <a:tc>
                  <a:txBody>
                    <a:bodyPr/>
                    <a:lstStyle/>
                    <a:p>
                      <a:r>
                        <a:rPr lang="en-GB" sz="1600" dirty="0"/>
                        <a:t>The nest</a:t>
                      </a:r>
                    </a:p>
                  </a:txBody>
                  <a:tcPr>
                    <a:solidFill>
                      <a:schemeClr val="accent6">
                        <a:lumMod val="20000"/>
                        <a:lumOff val="80000"/>
                      </a:schemeClr>
                    </a:solidFill>
                  </a:tcPr>
                </a:tc>
                <a:tc>
                  <a:txBody>
                    <a:bodyPr/>
                    <a:lstStyle/>
                    <a:p>
                      <a:r>
                        <a:rPr lang="en-GB" sz="1600" dirty="0"/>
                        <a:t>Classroom</a:t>
                      </a:r>
                    </a:p>
                  </a:txBody>
                  <a:tcPr>
                    <a:solidFill>
                      <a:schemeClr val="accent6">
                        <a:lumMod val="20000"/>
                        <a:lumOff val="80000"/>
                      </a:schemeClr>
                    </a:solidFill>
                  </a:tcPr>
                </a:tc>
                <a:tc>
                  <a:txBody>
                    <a:bodyPr/>
                    <a:lstStyle/>
                    <a:p>
                      <a:r>
                        <a:rPr lang="en-GB" sz="1600" dirty="0"/>
                        <a:t>Outside</a:t>
                      </a:r>
                    </a:p>
                  </a:txBody>
                  <a:tcPr>
                    <a:solidFill>
                      <a:schemeClr val="accent6">
                        <a:lumMod val="20000"/>
                        <a:lumOff val="80000"/>
                      </a:schemeClr>
                    </a:solidFill>
                  </a:tcPr>
                </a:tc>
                <a:tc>
                  <a:txBody>
                    <a:bodyPr/>
                    <a:lstStyle/>
                    <a:p>
                      <a:r>
                        <a:rPr lang="en-GB" sz="1600" dirty="0"/>
                        <a:t>The hall</a:t>
                      </a:r>
                    </a:p>
                  </a:txBody>
                  <a:tcPr>
                    <a:solidFill>
                      <a:schemeClr val="accent6">
                        <a:lumMod val="20000"/>
                        <a:lumOff val="80000"/>
                      </a:schemeClr>
                    </a:solidFill>
                  </a:tcPr>
                </a:tc>
                <a:tc>
                  <a:txBody>
                    <a:bodyPr/>
                    <a:lstStyle/>
                    <a:p>
                      <a:r>
                        <a:rPr lang="en-GB" sz="1600" dirty="0"/>
                        <a:t>Library</a:t>
                      </a:r>
                    </a:p>
                  </a:txBody>
                  <a:tcPr>
                    <a:solidFill>
                      <a:schemeClr val="accent6">
                        <a:lumMod val="20000"/>
                        <a:lumOff val="80000"/>
                      </a:schemeClr>
                    </a:solidFill>
                  </a:tcPr>
                </a:tc>
                <a:extLst>
                  <a:ext uri="{0D108BD9-81ED-4DB2-BD59-A6C34878D82A}">
                    <a16:rowId xmlns:a16="http://schemas.microsoft.com/office/drawing/2014/main" val="2681845481"/>
                  </a:ext>
                </a:extLst>
              </a:tr>
              <a:tr h="689529">
                <a:tc>
                  <a:txBody>
                    <a:bodyPr/>
                    <a:lstStyle/>
                    <a:p>
                      <a:r>
                        <a:rPr lang="en-GB" dirty="0"/>
                        <a:t>4</a:t>
                      </a:r>
                    </a:p>
                  </a:txBody>
                  <a:tcPr>
                    <a:solidFill>
                      <a:schemeClr val="accent6">
                        <a:lumMod val="60000"/>
                        <a:lumOff val="40000"/>
                      </a:schemeClr>
                    </a:solidFill>
                  </a:tcPr>
                </a:tc>
                <a:tc>
                  <a:txBody>
                    <a:bodyPr/>
                    <a:lstStyle/>
                    <a:p>
                      <a:r>
                        <a:rPr lang="en-GB" sz="1600" dirty="0"/>
                        <a:t>Library</a:t>
                      </a:r>
                    </a:p>
                  </a:txBody>
                  <a:tcPr>
                    <a:solidFill>
                      <a:schemeClr val="accent6">
                        <a:lumMod val="60000"/>
                        <a:lumOff val="40000"/>
                      </a:schemeClr>
                    </a:solidFill>
                  </a:tcPr>
                </a:tc>
                <a:tc>
                  <a:txBody>
                    <a:bodyPr/>
                    <a:lstStyle/>
                    <a:p>
                      <a:r>
                        <a:rPr lang="en-GB" sz="1600" dirty="0"/>
                        <a:t>Classroom</a:t>
                      </a:r>
                    </a:p>
                  </a:txBody>
                  <a:tcPr>
                    <a:solidFill>
                      <a:schemeClr val="accent6">
                        <a:lumMod val="60000"/>
                        <a:lumOff val="40000"/>
                      </a:schemeClr>
                    </a:solidFill>
                  </a:tcPr>
                </a:tc>
                <a:tc>
                  <a:txBody>
                    <a:bodyPr/>
                    <a:lstStyle/>
                    <a:p>
                      <a:r>
                        <a:rPr lang="en-GB" sz="1600" dirty="0"/>
                        <a:t>Launch hall</a:t>
                      </a:r>
                    </a:p>
                  </a:txBody>
                  <a:tcPr>
                    <a:solidFill>
                      <a:schemeClr val="accent6">
                        <a:lumMod val="60000"/>
                        <a:lumOff val="40000"/>
                      </a:schemeClr>
                    </a:solidFill>
                  </a:tcPr>
                </a:tc>
                <a:tc>
                  <a:txBody>
                    <a:bodyPr/>
                    <a:lstStyle/>
                    <a:p>
                      <a:r>
                        <a:rPr lang="en-GB" sz="1600" dirty="0"/>
                        <a:t>In assembly</a:t>
                      </a:r>
                    </a:p>
                  </a:txBody>
                  <a:tcPr>
                    <a:solidFill>
                      <a:schemeClr val="accent6">
                        <a:lumMod val="60000"/>
                        <a:lumOff val="40000"/>
                      </a:schemeClr>
                    </a:solidFill>
                  </a:tcPr>
                </a:tc>
                <a:tc>
                  <a:txBody>
                    <a:bodyPr/>
                    <a:lstStyle/>
                    <a:p>
                      <a:r>
                        <a:rPr lang="en-GB" sz="1600" dirty="0"/>
                        <a:t>The whole school because of the new gates</a:t>
                      </a:r>
                    </a:p>
                  </a:txBody>
                  <a:tcPr>
                    <a:solidFill>
                      <a:schemeClr val="accent6">
                        <a:lumMod val="60000"/>
                        <a:lumOff val="40000"/>
                      </a:schemeClr>
                    </a:solidFill>
                  </a:tcPr>
                </a:tc>
                <a:tc>
                  <a:txBody>
                    <a:bodyPr/>
                    <a:lstStyle/>
                    <a:p>
                      <a:r>
                        <a:rPr lang="en-GB" sz="1600" dirty="0"/>
                        <a:t> Near a teacher</a:t>
                      </a:r>
                    </a:p>
                  </a:txBody>
                  <a:tcPr>
                    <a:solidFill>
                      <a:schemeClr val="accent6">
                        <a:lumMod val="60000"/>
                        <a:lumOff val="40000"/>
                      </a:schemeClr>
                    </a:solidFill>
                  </a:tcPr>
                </a:tc>
                <a:extLst>
                  <a:ext uri="{0D108BD9-81ED-4DB2-BD59-A6C34878D82A}">
                    <a16:rowId xmlns:a16="http://schemas.microsoft.com/office/drawing/2014/main" val="2143795737"/>
                  </a:ext>
                </a:extLst>
              </a:tr>
              <a:tr h="691909">
                <a:tc>
                  <a:txBody>
                    <a:bodyPr/>
                    <a:lstStyle/>
                    <a:p>
                      <a:r>
                        <a:rPr lang="en-GB" dirty="0"/>
                        <a:t>5</a:t>
                      </a:r>
                    </a:p>
                    <a:p>
                      <a:endParaRPr lang="en-GB" dirty="0"/>
                    </a:p>
                  </a:txBody>
                  <a:tcPr>
                    <a:solidFill>
                      <a:schemeClr val="accent6">
                        <a:lumMod val="20000"/>
                        <a:lumOff val="80000"/>
                      </a:schemeClr>
                    </a:solidFill>
                  </a:tcPr>
                </a:tc>
                <a:tc>
                  <a:txBody>
                    <a:bodyPr/>
                    <a:lstStyle/>
                    <a:p>
                      <a:r>
                        <a:rPr lang="en-GB" sz="1600" dirty="0"/>
                        <a:t>Classroom</a:t>
                      </a:r>
                    </a:p>
                  </a:txBody>
                  <a:tcPr>
                    <a:solidFill>
                      <a:schemeClr val="accent6">
                        <a:lumMod val="20000"/>
                        <a:lumOff val="80000"/>
                      </a:schemeClr>
                    </a:solidFill>
                  </a:tcPr>
                </a:tc>
                <a:tc>
                  <a:txBody>
                    <a:bodyPr/>
                    <a:lstStyle/>
                    <a:p>
                      <a:r>
                        <a:rPr lang="en-GB" sz="1600" dirty="0"/>
                        <a:t>Library</a:t>
                      </a:r>
                    </a:p>
                  </a:txBody>
                  <a:tcPr>
                    <a:solidFill>
                      <a:schemeClr val="accent6">
                        <a:lumMod val="20000"/>
                        <a:lumOff val="80000"/>
                      </a:schemeClr>
                    </a:solidFill>
                  </a:tcPr>
                </a:tc>
                <a:tc>
                  <a:txBody>
                    <a:bodyPr/>
                    <a:lstStyle/>
                    <a:p>
                      <a:r>
                        <a:rPr lang="en-GB" sz="1600" dirty="0"/>
                        <a:t>Outside</a:t>
                      </a:r>
                    </a:p>
                  </a:txBody>
                  <a:tcPr>
                    <a:solidFill>
                      <a:schemeClr val="accent6">
                        <a:lumMod val="20000"/>
                        <a:lumOff val="80000"/>
                      </a:schemeClr>
                    </a:solidFill>
                  </a:tcPr>
                </a:tc>
                <a:tc>
                  <a:txBody>
                    <a:bodyPr/>
                    <a:lstStyle/>
                    <a:p>
                      <a:r>
                        <a:rPr lang="en-GB" sz="1600" dirty="0"/>
                        <a:t>The whole school</a:t>
                      </a:r>
                    </a:p>
                  </a:txBody>
                  <a:tcPr>
                    <a:solidFill>
                      <a:schemeClr val="accent6">
                        <a:lumMod val="20000"/>
                        <a:lumOff val="80000"/>
                      </a:schemeClr>
                    </a:solidFill>
                  </a:tcPr>
                </a:tc>
                <a:tc>
                  <a:txBody>
                    <a:bodyPr/>
                    <a:lstStyle/>
                    <a:p>
                      <a:r>
                        <a:rPr lang="en-GB" sz="1600" dirty="0"/>
                        <a:t>The toilets</a:t>
                      </a:r>
                    </a:p>
                  </a:txBody>
                  <a:tcPr>
                    <a:solidFill>
                      <a:schemeClr val="accent6">
                        <a:lumMod val="20000"/>
                        <a:lumOff val="80000"/>
                      </a:schemeClr>
                    </a:solidFill>
                  </a:tcPr>
                </a:tc>
                <a:tc>
                  <a:txBody>
                    <a:bodyPr/>
                    <a:lstStyle/>
                    <a:p>
                      <a:r>
                        <a:rPr lang="en-GB" sz="1600" dirty="0"/>
                        <a:t>Hall</a:t>
                      </a:r>
                    </a:p>
                  </a:txBody>
                  <a:tcPr>
                    <a:solidFill>
                      <a:schemeClr val="accent6">
                        <a:lumMod val="20000"/>
                        <a:lumOff val="80000"/>
                      </a:schemeClr>
                    </a:solidFill>
                  </a:tcPr>
                </a:tc>
                <a:extLst>
                  <a:ext uri="{0D108BD9-81ED-4DB2-BD59-A6C34878D82A}">
                    <a16:rowId xmlns:a16="http://schemas.microsoft.com/office/drawing/2014/main" val="3892547868"/>
                  </a:ext>
                </a:extLst>
              </a:tr>
              <a:tr h="923509">
                <a:tc>
                  <a:txBody>
                    <a:bodyPr/>
                    <a:lstStyle/>
                    <a:p>
                      <a:r>
                        <a:rPr lang="en-GB" dirty="0"/>
                        <a:t>6</a:t>
                      </a:r>
                    </a:p>
                    <a:p>
                      <a:endParaRPr lang="en-GB" dirty="0"/>
                    </a:p>
                  </a:txBody>
                  <a:tcPr>
                    <a:solidFill>
                      <a:schemeClr val="accent6">
                        <a:lumMod val="60000"/>
                        <a:lumOff val="40000"/>
                      </a:schemeClr>
                    </a:solidFill>
                  </a:tcPr>
                </a:tc>
                <a:tc>
                  <a:txBody>
                    <a:bodyPr/>
                    <a:lstStyle/>
                    <a:p>
                      <a:r>
                        <a:rPr lang="en-GB" sz="1600" dirty="0"/>
                        <a:t>Field, playground, everywhere, the DT room</a:t>
                      </a:r>
                    </a:p>
                  </a:txBody>
                  <a:tcPr>
                    <a:solidFill>
                      <a:schemeClr val="accent6">
                        <a:lumMod val="60000"/>
                        <a:lumOff val="40000"/>
                      </a:schemeClr>
                    </a:solidFill>
                  </a:tcPr>
                </a:tc>
                <a:tc>
                  <a:txBody>
                    <a:bodyPr/>
                    <a:lstStyle/>
                    <a:p>
                      <a:r>
                        <a:rPr lang="en-GB" sz="1600" dirty="0"/>
                        <a:t>Classroom</a:t>
                      </a:r>
                    </a:p>
                  </a:txBody>
                  <a:tcPr>
                    <a:solidFill>
                      <a:schemeClr val="accent6">
                        <a:lumMod val="60000"/>
                        <a:lumOff val="40000"/>
                      </a:schemeClr>
                    </a:solidFill>
                  </a:tcPr>
                </a:tc>
                <a:tc>
                  <a:txBody>
                    <a:bodyPr/>
                    <a:lstStyle/>
                    <a:p>
                      <a:r>
                        <a:rPr lang="en-GB" sz="1600" dirty="0"/>
                        <a:t>Library</a:t>
                      </a:r>
                    </a:p>
                  </a:txBody>
                  <a:tcPr>
                    <a:solidFill>
                      <a:schemeClr val="accent6">
                        <a:lumMod val="60000"/>
                        <a:lumOff val="40000"/>
                      </a:schemeClr>
                    </a:solidFill>
                  </a:tcPr>
                </a:tc>
                <a:tc>
                  <a:txBody>
                    <a:bodyPr/>
                    <a:lstStyle/>
                    <a:p>
                      <a:r>
                        <a:rPr lang="en-GB" sz="1600" dirty="0"/>
                        <a:t>Playground</a:t>
                      </a:r>
                    </a:p>
                  </a:txBody>
                  <a:tcPr>
                    <a:solidFill>
                      <a:schemeClr val="accent6">
                        <a:lumMod val="60000"/>
                        <a:lumOff val="40000"/>
                      </a:schemeClr>
                    </a:solidFill>
                  </a:tcPr>
                </a:tc>
                <a:tc>
                  <a:txBody>
                    <a:bodyPr/>
                    <a:lstStyle/>
                    <a:p>
                      <a:r>
                        <a:rPr lang="en-GB" sz="1600" dirty="0"/>
                        <a:t>Library</a:t>
                      </a:r>
                    </a:p>
                  </a:txBody>
                  <a:tcPr>
                    <a:solidFill>
                      <a:schemeClr val="accent6">
                        <a:lumMod val="60000"/>
                        <a:lumOff val="40000"/>
                      </a:schemeClr>
                    </a:solidFill>
                  </a:tcPr>
                </a:tc>
                <a:tc>
                  <a:txBody>
                    <a:bodyPr/>
                    <a:lstStyle/>
                    <a:p>
                      <a:r>
                        <a:rPr lang="en-GB" sz="1600" dirty="0"/>
                        <a:t>Everywhere</a:t>
                      </a:r>
                    </a:p>
                  </a:txBody>
                  <a:tcPr>
                    <a:solidFill>
                      <a:schemeClr val="accent6">
                        <a:lumMod val="60000"/>
                        <a:lumOff val="40000"/>
                      </a:schemeClr>
                    </a:solidFill>
                  </a:tcPr>
                </a:tc>
                <a:extLst>
                  <a:ext uri="{0D108BD9-81ED-4DB2-BD59-A6C34878D82A}">
                    <a16:rowId xmlns:a16="http://schemas.microsoft.com/office/drawing/2014/main" val="2095193295"/>
                  </a:ext>
                </a:extLst>
              </a:tr>
            </a:tbl>
          </a:graphicData>
        </a:graphic>
      </p:graphicFrame>
    </p:spTree>
    <p:extLst>
      <p:ext uri="{BB962C8B-B14F-4D97-AF65-F5344CB8AC3E}">
        <p14:creationId xmlns:p14="http://schemas.microsoft.com/office/powerpoint/2010/main" val="10808398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FCB83-453B-B7B9-8FD5-A5455F479FE3}"/>
              </a:ext>
            </a:extLst>
          </p:cNvPr>
          <p:cNvSpPr>
            <a:spLocks noGrp="1"/>
          </p:cNvSpPr>
          <p:nvPr>
            <p:ph type="ctrTitle"/>
          </p:nvPr>
        </p:nvSpPr>
        <p:spPr>
          <a:xfrm>
            <a:off x="1788710" y="184327"/>
            <a:ext cx="9997183" cy="806274"/>
          </a:xfrm>
        </p:spPr>
        <p:txBody>
          <a:bodyPr anchor="b">
            <a:noAutofit/>
          </a:bodyPr>
          <a:lstStyle/>
          <a:p>
            <a:r>
              <a:rPr lang="en-GB" sz="2800" dirty="0">
                <a:solidFill>
                  <a:schemeClr val="tx2"/>
                </a:solidFill>
                <a:latin typeface="Abadi" panose="020B0604020104020204" pitchFamily="34" charset="0"/>
              </a:rPr>
              <a:t>Question 4: are there any areas in school that you don't feel safe?</a:t>
            </a:r>
          </a:p>
        </p:txBody>
      </p:sp>
      <p:grpSp>
        <p:nvGrpSpPr>
          <p:cNvPr id="14" name="Group 13">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logo with a bird flying in the sky&#10;&#10;Description automatically generated">
            <a:extLst>
              <a:ext uri="{FF2B5EF4-FFF2-40B4-BE49-F238E27FC236}">
                <a16:creationId xmlns:a16="http://schemas.microsoft.com/office/drawing/2014/main" id="{43C6B14C-11BC-D5C0-DC1B-0FA2DB3373B3}"/>
              </a:ext>
            </a:extLst>
          </p:cNvPr>
          <p:cNvPicPr>
            <a:picLocks noChangeAspect="1"/>
          </p:cNvPicPr>
          <p:nvPr/>
        </p:nvPicPr>
        <p:blipFill>
          <a:blip r:embed="rId2"/>
          <a:stretch>
            <a:fillRect/>
          </a:stretch>
        </p:blipFill>
        <p:spPr>
          <a:xfrm>
            <a:off x="406106" y="163905"/>
            <a:ext cx="1360719" cy="826696"/>
          </a:xfrm>
          <a:prstGeom prst="rect">
            <a:avLst/>
          </a:prstGeom>
        </p:spPr>
      </p:pic>
      <p:grpSp>
        <p:nvGrpSpPr>
          <p:cNvPr id="20" name="Group 19">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30" name="Table 29">
            <a:extLst>
              <a:ext uri="{FF2B5EF4-FFF2-40B4-BE49-F238E27FC236}">
                <a16:creationId xmlns:a16="http://schemas.microsoft.com/office/drawing/2014/main" id="{6C71C580-8D67-0462-6994-71AEF49F45D8}"/>
              </a:ext>
            </a:extLst>
          </p:cNvPr>
          <p:cNvGraphicFramePr>
            <a:graphicFrameLocks noGrp="1"/>
          </p:cNvGraphicFramePr>
          <p:nvPr>
            <p:extLst>
              <p:ext uri="{D42A27DB-BD31-4B8C-83A1-F6EECF244321}">
                <p14:modId xmlns:p14="http://schemas.microsoft.com/office/powerpoint/2010/main" val="1631066629"/>
              </p:ext>
            </p:extLst>
          </p:nvPr>
        </p:nvGraphicFramePr>
        <p:xfrm>
          <a:off x="200025" y="1167063"/>
          <a:ext cx="11868151" cy="5600578"/>
        </p:xfrm>
        <a:graphic>
          <a:graphicData uri="http://schemas.openxmlformats.org/drawingml/2006/table">
            <a:tbl>
              <a:tblPr firstRow="1" bandRow="1">
                <a:tableStyleId>{5C22544A-7EE6-4342-B048-85BDC9FD1C3A}</a:tableStyleId>
              </a:tblPr>
              <a:tblGrid>
                <a:gridCol w="657225">
                  <a:extLst>
                    <a:ext uri="{9D8B030D-6E8A-4147-A177-3AD203B41FA5}">
                      <a16:colId xmlns:a16="http://schemas.microsoft.com/office/drawing/2014/main" val="3602209897"/>
                    </a:ext>
                  </a:extLst>
                </a:gridCol>
                <a:gridCol w="1666875">
                  <a:extLst>
                    <a:ext uri="{9D8B030D-6E8A-4147-A177-3AD203B41FA5}">
                      <a16:colId xmlns:a16="http://schemas.microsoft.com/office/drawing/2014/main" val="1511045015"/>
                    </a:ext>
                  </a:extLst>
                </a:gridCol>
                <a:gridCol w="2119161">
                  <a:extLst>
                    <a:ext uri="{9D8B030D-6E8A-4147-A177-3AD203B41FA5}">
                      <a16:colId xmlns:a16="http://schemas.microsoft.com/office/drawing/2014/main" val="2138606852"/>
                    </a:ext>
                  </a:extLst>
                </a:gridCol>
                <a:gridCol w="1980710">
                  <a:extLst>
                    <a:ext uri="{9D8B030D-6E8A-4147-A177-3AD203B41FA5}">
                      <a16:colId xmlns:a16="http://schemas.microsoft.com/office/drawing/2014/main" val="3310202895"/>
                    </a:ext>
                  </a:extLst>
                </a:gridCol>
                <a:gridCol w="1982446">
                  <a:extLst>
                    <a:ext uri="{9D8B030D-6E8A-4147-A177-3AD203B41FA5}">
                      <a16:colId xmlns:a16="http://schemas.microsoft.com/office/drawing/2014/main" val="3830502743"/>
                    </a:ext>
                  </a:extLst>
                </a:gridCol>
                <a:gridCol w="1841561">
                  <a:extLst>
                    <a:ext uri="{9D8B030D-6E8A-4147-A177-3AD203B41FA5}">
                      <a16:colId xmlns:a16="http://schemas.microsoft.com/office/drawing/2014/main" val="4293287493"/>
                    </a:ext>
                  </a:extLst>
                </a:gridCol>
                <a:gridCol w="1620173">
                  <a:extLst>
                    <a:ext uri="{9D8B030D-6E8A-4147-A177-3AD203B41FA5}">
                      <a16:colId xmlns:a16="http://schemas.microsoft.com/office/drawing/2014/main" val="1822152635"/>
                    </a:ext>
                  </a:extLst>
                </a:gridCol>
              </a:tblGrid>
              <a:tr h="728992">
                <a:tc>
                  <a:txBody>
                    <a:bodyPr/>
                    <a:lstStyle/>
                    <a:p>
                      <a:r>
                        <a:rPr lang="en-GB" dirty="0"/>
                        <a:t>Year</a:t>
                      </a:r>
                    </a:p>
                  </a:txBody>
                  <a:tcPr/>
                </a:tc>
                <a:tc gridSpan="6">
                  <a:txBody>
                    <a:bodyPr/>
                    <a:lstStyle/>
                    <a:p>
                      <a:r>
                        <a:rPr lang="en-GB" dirty="0"/>
                        <a:t>Responses</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673469200"/>
                  </a:ext>
                </a:extLst>
              </a:tr>
              <a:tr h="728992">
                <a:tc>
                  <a:txBody>
                    <a:bodyPr/>
                    <a:lstStyle/>
                    <a:p>
                      <a:r>
                        <a:rPr lang="en-GB" dirty="0"/>
                        <a:t>1</a:t>
                      </a:r>
                    </a:p>
                  </a:txBody>
                  <a:tcPr/>
                </a:tc>
                <a:tc>
                  <a:txBody>
                    <a:bodyPr/>
                    <a:lstStyle/>
                    <a:p>
                      <a:r>
                        <a:rPr lang="en-GB" sz="1600" dirty="0"/>
                        <a:t>Where there are no doors or teachers</a:t>
                      </a:r>
                    </a:p>
                  </a:txBody>
                  <a:tcPr/>
                </a:tc>
                <a:tc>
                  <a:txBody>
                    <a:bodyPr/>
                    <a:lstStyle/>
                    <a:p>
                      <a:r>
                        <a:rPr lang="en-GB" sz="1600" dirty="0"/>
                        <a:t>Feels safe everywhere</a:t>
                      </a:r>
                    </a:p>
                  </a:txBody>
                  <a:tcPr/>
                </a:tc>
                <a:tc>
                  <a:txBody>
                    <a:bodyPr/>
                    <a:lstStyle/>
                    <a:p>
                      <a:r>
                        <a:rPr lang="en-GB" sz="1600" dirty="0"/>
                        <a:t>No</a:t>
                      </a:r>
                    </a:p>
                  </a:txBody>
                  <a:tcPr/>
                </a:tc>
                <a:tc>
                  <a:txBody>
                    <a:bodyPr/>
                    <a:lstStyle/>
                    <a:p>
                      <a:r>
                        <a:rPr lang="en-GB" sz="1600" dirty="0"/>
                        <a:t> No</a:t>
                      </a:r>
                    </a:p>
                  </a:txBody>
                  <a:tcPr/>
                </a:tc>
                <a:tc>
                  <a:txBody>
                    <a:bodyPr/>
                    <a:lstStyle/>
                    <a:p>
                      <a:r>
                        <a:rPr lang="en-GB" sz="1600" dirty="0"/>
                        <a:t> No</a:t>
                      </a:r>
                    </a:p>
                  </a:txBody>
                  <a:tcPr/>
                </a:tc>
                <a:tc>
                  <a:txBody>
                    <a:bodyPr/>
                    <a:lstStyle/>
                    <a:p>
                      <a:r>
                        <a:rPr lang="en-GB" sz="1600" dirty="0"/>
                        <a:t>No</a:t>
                      </a:r>
                    </a:p>
                  </a:txBody>
                  <a:tcPr/>
                </a:tc>
                <a:extLst>
                  <a:ext uri="{0D108BD9-81ED-4DB2-BD59-A6C34878D82A}">
                    <a16:rowId xmlns:a16="http://schemas.microsoft.com/office/drawing/2014/main" val="631659107"/>
                  </a:ext>
                </a:extLst>
              </a:tr>
              <a:tr h="976363">
                <a:tc>
                  <a:txBody>
                    <a:bodyPr/>
                    <a:lstStyle/>
                    <a:p>
                      <a:r>
                        <a:rPr lang="en-GB" dirty="0"/>
                        <a:t>2</a:t>
                      </a:r>
                    </a:p>
                  </a:txBody>
                  <a:tcPr/>
                </a:tc>
                <a:tc>
                  <a:txBody>
                    <a:bodyPr/>
                    <a:lstStyle/>
                    <a:p>
                      <a:r>
                        <a:rPr lang="en-GB" sz="1600" dirty="0"/>
                        <a:t>No</a:t>
                      </a:r>
                    </a:p>
                  </a:txBody>
                  <a:tcPr/>
                </a:tc>
                <a:tc>
                  <a:txBody>
                    <a:bodyPr/>
                    <a:lstStyle/>
                    <a:p>
                      <a:r>
                        <a:rPr lang="en-GB" sz="1600" dirty="0"/>
                        <a:t> Launch hall because we can't lock the doors</a:t>
                      </a:r>
                    </a:p>
                  </a:txBody>
                  <a:tcPr/>
                </a:tc>
                <a:tc>
                  <a:txBody>
                    <a:bodyPr/>
                    <a:lstStyle/>
                    <a:p>
                      <a:r>
                        <a:rPr lang="en-GB" sz="1600" dirty="0"/>
                        <a:t>Outside because if it rains it's scary</a:t>
                      </a:r>
                    </a:p>
                  </a:txBody>
                  <a:tcPr/>
                </a:tc>
                <a:tc>
                  <a:txBody>
                    <a:bodyPr/>
                    <a:lstStyle/>
                    <a:p>
                      <a:r>
                        <a:rPr lang="en-GB" sz="1600" dirty="0"/>
                        <a:t>No</a:t>
                      </a:r>
                    </a:p>
                  </a:txBody>
                  <a:tcPr/>
                </a:tc>
                <a:tc>
                  <a:txBody>
                    <a:bodyPr/>
                    <a:lstStyle/>
                    <a:p>
                      <a:r>
                        <a:rPr lang="en-GB" sz="1600" dirty="0"/>
                        <a:t>No</a:t>
                      </a:r>
                    </a:p>
                  </a:txBody>
                  <a:tcPr/>
                </a:tc>
                <a:tc>
                  <a:txBody>
                    <a:bodyPr/>
                    <a:lstStyle/>
                    <a:p>
                      <a:r>
                        <a:rPr lang="en-GB" sz="1600" dirty="0"/>
                        <a:t>On the roof</a:t>
                      </a:r>
                    </a:p>
                  </a:txBody>
                  <a:tcPr/>
                </a:tc>
                <a:extLst>
                  <a:ext uri="{0D108BD9-81ED-4DB2-BD59-A6C34878D82A}">
                    <a16:rowId xmlns:a16="http://schemas.microsoft.com/office/drawing/2014/main" val="3467924080"/>
                  </a:ext>
                </a:extLst>
              </a:tr>
              <a:tr h="976363">
                <a:tc>
                  <a:txBody>
                    <a:bodyPr/>
                    <a:lstStyle/>
                    <a:p>
                      <a:r>
                        <a:rPr lang="en-GB" dirty="0"/>
                        <a:t>3</a:t>
                      </a:r>
                    </a:p>
                  </a:txBody>
                  <a:tcPr/>
                </a:tc>
                <a:tc>
                  <a:txBody>
                    <a:bodyPr/>
                    <a:lstStyle/>
                    <a:p>
                      <a:r>
                        <a:rPr lang="en-GB" sz="1600" dirty="0"/>
                        <a:t>Bushes in the playground</a:t>
                      </a:r>
                    </a:p>
                  </a:txBody>
                  <a:tcPr/>
                </a:tc>
                <a:tc>
                  <a:txBody>
                    <a:bodyPr/>
                    <a:lstStyle/>
                    <a:p>
                      <a:r>
                        <a:rPr lang="en-GB" sz="1600" dirty="0"/>
                        <a:t>School is safe. </a:t>
                      </a:r>
                      <a:r>
                        <a:rPr lang="en-GB" sz="1600" dirty="0" err="1"/>
                        <a:t>Wickstead</a:t>
                      </a:r>
                      <a:r>
                        <a:rPr lang="en-GB" sz="1600" dirty="0"/>
                        <a:t> park is not full stop</a:t>
                      </a:r>
                    </a:p>
                  </a:txBody>
                  <a:tcPr/>
                </a:tc>
                <a:tc>
                  <a:txBody>
                    <a:bodyPr/>
                    <a:lstStyle/>
                    <a:p>
                      <a:r>
                        <a:rPr lang="en-GB" sz="1600" dirty="0"/>
                        <a:t>No</a:t>
                      </a:r>
                    </a:p>
                  </a:txBody>
                  <a:tcPr/>
                </a:tc>
                <a:tc>
                  <a:txBody>
                    <a:bodyPr/>
                    <a:lstStyle/>
                    <a:p>
                      <a:r>
                        <a:rPr lang="en-GB" sz="1600" dirty="0"/>
                        <a:t>No</a:t>
                      </a:r>
                    </a:p>
                  </a:txBody>
                  <a:tcPr/>
                </a:tc>
                <a:tc>
                  <a:txBody>
                    <a:bodyPr/>
                    <a:lstStyle/>
                    <a:p>
                      <a:r>
                        <a:rPr lang="en-GB" sz="1600" dirty="0"/>
                        <a:t>No</a:t>
                      </a:r>
                    </a:p>
                  </a:txBody>
                  <a:tcPr/>
                </a:tc>
                <a:tc>
                  <a:txBody>
                    <a:bodyPr/>
                    <a:lstStyle/>
                    <a:p>
                      <a:r>
                        <a:rPr lang="en-GB" sz="1600" dirty="0"/>
                        <a:t>No</a:t>
                      </a:r>
                    </a:p>
                  </a:txBody>
                  <a:tcPr/>
                </a:tc>
                <a:extLst>
                  <a:ext uri="{0D108BD9-81ED-4DB2-BD59-A6C34878D82A}">
                    <a16:rowId xmlns:a16="http://schemas.microsoft.com/office/drawing/2014/main" val="2681845481"/>
                  </a:ext>
                </a:extLst>
              </a:tr>
              <a:tr h="728992">
                <a:tc>
                  <a:txBody>
                    <a:bodyPr/>
                    <a:lstStyle/>
                    <a:p>
                      <a:r>
                        <a:rPr lang="en-GB" dirty="0"/>
                        <a:t>4</a:t>
                      </a:r>
                    </a:p>
                  </a:txBody>
                  <a:tcPr/>
                </a:tc>
                <a:tc>
                  <a:txBody>
                    <a:bodyPr/>
                    <a:lstStyle/>
                    <a:p>
                      <a:r>
                        <a:rPr lang="en-GB" sz="1600" dirty="0"/>
                        <a:t>No</a:t>
                      </a:r>
                    </a:p>
                  </a:txBody>
                  <a:tcPr/>
                </a:tc>
                <a:tc>
                  <a:txBody>
                    <a:bodyPr/>
                    <a:lstStyle/>
                    <a:p>
                      <a:r>
                        <a:rPr lang="en-GB" sz="1600" dirty="0"/>
                        <a:t>No</a:t>
                      </a:r>
                    </a:p>
                  </a:txBody>
                  <a:tcPr/>
                </a:tc>
                <a:tc>
                  <a:txBody>
                    <a:bodyPr/>
                    <a:lstStyle/>
                    <a:p>
                      <a:r>
                        <a:rPr lang="en-GB" sz="1600" dirty="0"/>
                        <a:t>No</a:t>
                      </a:r>
                    </a:p>
                  </a:txBody>
                  <a:tcPr/>
                </a:tc>
                <a:tc>
                  <a:txBody>
                    <a:bodyPr/>
                    <a:lstStyle/>
                    <a:p>
                      <a:r>
                        <a:rPr lang="en-GB" sz="1600" dirty="0"/>
                        <a:t>No</a:t>
                      </a:r>
                    </a:p>
                  </a:txBody>
                  <a:tcPr/>
                </a:tc>
                <a:tc>
                  <a:txBody>
                    <a:bodyPr/>
                    <a:lstStyle/>
                    <a:p>
                      <a:r>
                        <a:rPr lang="en-GB" sz="1600" dirty="0"/>
                        <a:t>No</a:t>
                      </a:r>
                    </a:p>
                  </a:txBody>
                  <a:tcPr/>
                </a:tc>
                <a:tc>
                  <a:txBody>
                    <a:bodyPr/>
                    <a:lstStyle/>
                    <a:p>
                      <a:r>
                        <a:rPr lang="en-GB" sz="1600" dirty="0"/>
                        <a:t>No</a:t>
                      </a:r>
                    </a:p>
                  </a:txBody>
                  <a:tcPr/>
                </a:tc>
                <a:extLst>
                  <a:ext uri="{0D108BD9-81ED-4DB2-BD59-A6C34878D82A}">
                    <a16:rowId xmlns:a16="http://schemas.microsoft.com/office/drawing/2014/main" val="2143795737"/>
                  </a:ext>
                </a:extLst>
              </a:tr>
              <a:tr h="683454">
                <a:tc>
                  <a:txBody>
                    <a:bodyPr/>
                    <a:lstStyle/>
                    <a:p>
                      <a:r>
                        <a:rPr lang="en-GB" dirty="0"/>
                        <a:t>5</a:t>
                      </a:r>
                    </a:p>
                    <a:p>
                      <a:endParaRPr lang="en-GB" dirty="0"/>
                    </a:p>
                  </a:txBody>
                  <a:tcPr/>
                </a:tc>
                <a:tc>
                  <a:txBody>
                    <a:bodyPr/>
                    <a:lstStyle/>
                    <a:p>
                      <a:r>
                        <a:rPr lang="en-GB" sz="1600" dirty="0"/>
                        <a:t>No</a:t>
                      </a:r>
                    </a:p>
                  </a:txBody>
                  <a:tcPr/>
                </a:tc>
                <a:tc>
                  <a:txBody>
                    <a:bodyPr/>
                    <a:lstStyle/>
                    <a:p>
                      <a:r>
                        <a:rPr lang="en-GB" sz="1600" dirty="0"/>
                        <a:t>No</a:t>
                      </a:r>
                    </a:p>
                  </a:txBody>
                  <a:tcPr/>
                </a:tc>
                <a:tc>
                  <a:txBody>
                    <a:bodyPr/>
                    <a:lstStyle/>
                    <a:p>
                      <a:r>
                        <a:rPr lang="en-GB" sz="1600" dirty="0"/>
                        <a:t>No</a:t>
                      </a:r>
                    </a:p>
                  </a:txBody>
                  <a:tcPr/>
                </a:tc>
                <a:tc>
                  <a:txBody>
                    <a:bodyPr/>
                    <a:lstStyle/>
                    <a:p>
                      <a:r>
                        <a:rPr lang="en-GB" sz="1600" dirty="0"/>
                        <a:t>No</a:t>
                      </a:r>
                    </a:p>
                  </a:txBody>
                  <a:tcPr/>
                </a:tc>
                <a:tc>
                  <a:txBody>
                    <a:bodyPr/>
                    <a:lstStyle/>
                    <a:p>
                      <a:r>
                        <a:rPr lang="en-GB" sz="1600" dirty="0"/>
                        <a:t>No</a:t>
                      </a:r>
                    </a:p>
                  </a:txBody>
                  <a:tcPr/>
                </a:tc>
                <a:tc>
                  <a:txBody>
                    <a:bodyPr/>
                    <a:lstStyle/>
                    <a:p>
                      <a:r>
                        <a:rPr lang="en-GB" sz="1600" dirty="0"/>
                        <a:t>No</a:t>
                      </a:r>
                    </a:p>
                  </a:txBody>
                  <a:tcPr/>
                </a:tc>
                <a:extLst>
                  <a:ext uri="{0D108BD9-81ED-4DB2-BD59-A6C34878D82A}">
                    <a16:rowId xmlns:a16="http://schemas.microsoft.com/office/drawing/2014/main" val="3892547868"/>
                  </a:ext>
                </a:extLst>
              </a:tr>
              <a:tr h="683454">
                <a:tc>
                  <a:txBody>
                    <a:bodyPr/>
                    <a:lstStyle/>
                    <a:p>
                      <a:r>
                        <a:rPr lang="en-GB" dirty="0"/>
                        <a:t>6</a:t>
                      </a:r>
                    </a:p>
                    <a:p>
                      <a:endParaRPr lang="en-GB" dirty="0"/>
                    </a:p>
                  </a:txBody>
                  <a:tcPr/>
                </a:tc>
                <a:tc>
                  <a:txBody>
                    <a:bodyPr/>
                    <a:lstStyle/>
                    <a:p>
                      <a:r>
                        <a:rPr lang="en-GB" sz="1600" dirty="0"/>
                        <a:t>No</a:t>
                      </a:r>
                    </a:p>
                  </a:txBody>
                  <a:tcPr/>
                </a:tc>
                <a:tc>
                  <a:txBody>
                    <a:bodyPr/>
                    <a:lstStyle/>
                    <a:p>
                      <a:r>
                        <a:rPr lang="en-GB" sz="1600" dirty="0"/>
                        <a:t>No</a:t>
                      </a:r>
                    </a:p>
                  </a:txBody>
                  <a:tcPr/>
                </a:tc>
                <a:tc>
                  <a:txBody>
                    <a:bodyPr/>
                    <a:lstStyle/>
                    <a:p>
                      <a:r>
                        <a:rPr lang="en-GB" sz="1600" dirty="0"/>
                        <a:t>No</a:t>
                      </a:r>
                    </a:p>
                  </a:txBody>
                  <a:tcPr/>
                </a:tc>
                <a:tc>
                  <a:txBody>
                    <a:bodyPr/>
                    <a:lstStyle/>
                    <a:p>
                      <a:r>
                        <a:rPr lang="en-GB" sz="1600" dirty="0"/>
                        <a:t>No</a:t>
                      </a:r>
                    </a:p>
                  </a:txBody>
                  <a:tcPr/>
                </a:tc>
                <a:tc>
                  <a:txBody>
                    <a:bodyPr/>
                    <a:lstStyle/>
                    <a:p>
                      <a:r>
                        <a:rPr lang="en-GB" sz="1600" dirty="0"/>
                        <a:t>No</a:t>
                      </a:r>
                    </a:p>
                  </a:txBody>
                  <a:tcPr/>
                </a:tc>
                <a:tc>
                  <a:txBody>
                    <a:bodyPr/>
                    <a:lstStyle/>
                    <a:p>
                      <a:r>
                        <a:rPr lang="en-GB" sz="1600" dirty="0"/>
                        <a:t>No</a:t>
                      </a:r>
                    </a:p>
                  </a:txBody>
                  <a:tcPr/>
                </a:tc>
                <a:extLst>
                  <a:ext uri="{0D108BD9-81ED-4DB2-BD59-A6C34878D82A}">
                    <a16:rowId xmlns:a16="http://schemas.microsoft.com/office/drawing/2014/main" val="2095193295"/>
                  </a:ext>
                </a:extLst>
              </a:tr>
            </a:tbl>
          </a:graphicData>
        </a:graphic>
      </p:graphicFrame>
    </p:spTree>
    <p:extLst>
      <p:ext uri="{BB962C8B-B14F-4D97-AF65-F5344CB8AC3E}">
        <p14:creationId xmlns:p14="http://schemas.microsoft.com/office/powerpoint/2010/main" val="19356170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FCB83-453B-B7B9-8FD5-A5455F479FE3}"/>
              </a:ext>
            </a:extLst>
          </p:cNvPr>
          <p:cNvSpPr>
            <a:spLocks noGrp="1"/>
          </p:cNvSpPr>
          <p:nvPr>
            <p:ph type="ctrTitle"/>
          </p:nvPr>
        </p:nvSpPr>
        <p:spPr>
          <a:xfrm>
            <a:off x="1788711" y="-28961"/>
            <a:ext cx="10203264" cy="952572"/>
          </a:xfrm>
        </p:spPr>
        <p:txBody>
          <a:bodyPr anchor="b">
            <a:normAutofit/>
          </a:bodyPr>
          <a:lstStyle/>
          <a:p>
            <a:r>
              <a:rPr lang="en-GB" sz="2800" dirty="0">
                <a:solidFill>
                  <a:schemeClr val="tx2"/>
                </a:solidFill>
                <a:latin typeface="Abadi" panose="020B0604020104020204" pitchFamily="34" charset="0"/>
              </a:rPr>
              <a:t>Question 5: Do you feel like there are grown-ups you can talk to on the playground?</a:t>
            </a:r>
          </a:p>
        </p:txBody>
      </p:sp>
      <p:grpSp>
        <p:nvGrpSpPr>
          <p:cNvPr id="14" name="Group 13">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logo with a bird flying in the sky&#10;&#10;Description automatically generated">
            <a:extLst>
              <a:ext uri="{FF2B5EF4-FFF2-40B4-BE49-F238E27FC236}">
                <a16:creationId xmlns:a16="http://schemas.microsoft.com/office/drawing/2014/main" id="{43C6B14C-11BC-D5C0-DC1B-0FA2DB3373B3}"/>
              </a:ext>
            </a:extLst>
          </p:cNvPr>
          <p:cNvPicPr>
            <a:picLocks noChangeAspect="1"/>
          </p:cNvPicPr>
          <p:nvPr/>
        </p:nvPicPr>
        <p:blipFill>
          <a:blip r:embed="rId2"/>
          <a:stretch>
            <a:fillRect/>
          </a:stretch>
        </p:blipFill>
        <p:spPr>
          <a:xfrm>
            <a:off x="406106" y="163905"/>
            <a:ext cx="1360719" cy="826696"/>
          </a:xfrm>
          <a:prstGeom prst="rect">
            <a:avLst/>
          </a:prstGeom>
        </p:spPr>
      </p:pic>
      <p:grpSp>
        <p:nvGrpSpPr>
          <p:cNvPr id="20" name="Group 19">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30" name="Table 29">
            <a:extLst>
              <a:ext uri="{FF2B5EF4-FFF2-40B4-BE49-F238E27FC236}">
                <a16:creationId xmlns:a16="http://schemas.microsoft.com/office/drawing/2014/main" id="{6C71C580-8D67-0462-6994-71AEF49F45D8}"/>
              </a:ext>
            </a:extLst>
          </p:cNvPr>
          <p:cNvGraphicFramePr>
            <a:graphicFrameLocks noGrp="1"/>
          </p:cNvGraphicFramePr>
          <p:nvPr>
            <p:extLst>
              <p:ext uri="{D42A27DB-BD31-4B8C-83A1-F6EECF244321}">
                <p14:modId xmlns:p14="http://schemas.microsoft.com/office/powerpoint/2010/main" val="3051228413"/>
              </p:ext>
            </p:extLst>
          </p:nvPr>
        </p:nvGraphicFramePr>
        <p:xfrm>
          <a:off x="80808" y="1012847"/>
          <a:ext cx="12030077" cy="5664477"/>
        </p:xfrm>
        <a:graphic>
          <a:graphicData uri="http://schemas.openxmlformats.org/drawingml/2006/table">
            <a:tbl>
              <a:tblPr firstRow="1" bandRow="1">
                <a:tableStyleId>{5C22544A-7EE6-4342-B048-85BDC9FD1C3A}</a:tableStyleId>
              </a:tblPr>
              <a:tblGrid>
                <a:gridCol w="652617">
                  <a:extLst>
                    <a:ext uri="{9D8B030D-6E8A-4147-A177-3AD203B41FA5}">
                      <a16:colId xmlns:a16="http://schemas.microsoft.com/office/drawing/2014/main" val="3602209897"/>
                    </a:ext>
                  </a:extLst>
                </a:gridCol>
                <a:gridCol w="1800225">
                  <a:extLst>
                    <a:ext uri="{9D8B030D-6E8A-4147-A177-3AD203B41FA5}">
                      <a16:colId xmlns:a16="http://schemas.microsoft.com/office/drawing/2014/main" val="1511045015"/>
                    </a:ext>
                  </a:extLst>
                </a:gridCol>
                <a:gridCol w="1842932">
                  <a:extLst>
                    <a:ext uri="{9D8B030D-6E8A-4147-A177-3AD203B41FA5}">
                      <a16:colId xmlns:a16="http://schemas.microsoft.com/office/drawing/2014/main" val="2138606852"/>
                    </a:ext>
                  </a:extLst>
                </a:gridCol>
                <a:gridCol w="2215845">
                  <a:extLst>
                    <a:ext uri="{9D8B030D-6E8A-4147-A177-3AD203B41FA5}">
                      <a16:colId xmlns:a16="http://schemas.microsoft.com/office/drawing/2014/main" val="3310202895"/>
                    </a:ext>
                  </a:extLst>
                </a:gridCol>
                <a:gridCol w="2009493">
                  <a:extLst>
                    <a:ext uri="{9D8B030D-6E8A-4147-A177-3AD203B41FA5}">
                      <a16:colId xmlns:a16="http://schemas.microsoft.com/office/drawing/2014/main" val="3830502743"/>
                    </a:ext>
                  </a:extLst>
                </a:gridCol>
                <a:gridCol w="1537287">
                  <a:extLst>
                    <a:ext uri="{9D8B030D-6E8A-4147-A177-3AD203B41FA5}">
                      <a16:colId xmlns:a16="http://schemas.microsoft.com/office/drawing/2014/main" val="4293287493"/>
                    </a:ext>
                  </a:extLst>
                </a:gridCol>
                <a:gridCol w="1971678">
                  <a:extLst>
                    <a:ext uri="{9D8B030D-6E8A-4147-A177-3AD203B41FA5}">
                      <a16:colId xmlns:a16="http://schemas.microsoft.com/office/drawing/2014/main" val="1822152635"/>
                    </a:ext>
                  </a:extLst>
                </a:gridCol>
              </a:tblGrid>
              <a:tr h="463528">
                <a:tc>
                  <a:txBody>
                    <a:bodyPr/>
                    <a:lstStyle/>
                    <a:p>
                      <a:r>
                        <a:rPr lang="en-GB" dirty="0"/>
                        <a:t>Year</a:t>
                      </a:r>
                    </a:p>
                  </a:txBody>
                  <a:tcPr>
                    <a:solidFill>
                      <a:schemeClr val="accent2">
                        <a:lumMod val="60000"/>
                        <a:lumOff val="40000"/>
                      </a:schemeClr>
                    </a:solidFill>
                  </a:tcPr>
                </a:tc>
                <a:tc gridSpan="6">
                  <a:txBody>
                    <a:bodyPr/>
                    <a:lstStyle/>
                    <a:p>
                      <a:r>
                        <a:rPr lang="en-GB" dirty="0"/>
                        <a:t>Responses</a:t>
                      </a:r>
                    </a:p>
                  </a:txBody>
                  <a:tcPr>
                    <a:solidFill>
                      <a:schemeClr val="accent2">
                        <a:lumMod val="60000"/>
                        <a:lumOff val="40000"/>
                      </a:schemeClr>
                    </a:solidFill>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673469200"/>
                  </a:ext>
                </a:extLst>
              </a:tr>
              <a:tr h="894970">
                <a:tc>
                  <a:txBody>
                    <a:bodyPr/>
                    <a:lstStyle/>
                    <a:p>
                      <a:r>
                        <a:rPr lang="en-GB" dirty="0"/>
                        <a:t>1</a:t>
                      </a:r>
                    </a:p>
                  </a:txBody>
                  <a:tcPr>
                    <a:solidFill>
                      <a:schemeClr val="accent2">
                        <a:lumMod val="40000"/>
                        <a:lumOff val="60000"/>
                      </a:schemeClr>
                    </a:solidFill>
                  </a:tcPr>
                </a:tc>
                <a:tc>
                  <a:txBody>
                    <a:bodyPr/>
                    <a:lstStyle/>
                    <a:p>
                      <a:r>
                        <a:rPr lang="en-GB" sz="1600" dirty="0"/>
                        <a:t>Yes</a:t>
                      </a:r>
                    </a:p>
                  </a:txBody>
                  <a:tcPr>
                    <a:solidFill>
                      <a:schemeClr val="accent2">
                        <a:lumMod val="40000"/>
                        <a:lumOff val="60000"/>
                      </a:schemeClr>
                    </a:solidFill>
                  </a:tcPr>
                </a:tc>
                <a:tc>
                  <a:txBody>
                    <a:bodyPr/>
                    <a:lstStyle/>
                    <a:p>
                      <a:r>
                        <a:rPr lang="en-GB" sz="1600" dirty="0"/>
                        <a:t>Yes</a:t>
                      </a:r>
                    </a:p>
                  </a:txBody>
                  <a:tcPr>
                    <a:solidFill>
                      <a:schemeClr val="accent2">
                        <a:lumMod val="40000"/>
                        <a:lumOff val="60000"/>
                      </a:schemeClr>
                    </a:solidFill>
                  </a:tcPr>
                </a:tc>
                <a:tc>
                  <a:txBody>
                    <a:bodyPr/>
                    <a:lstStyle/>
                    <a:p>
                      <a:r>
                        <a:rPr lang="en-GB" sz="1600" dirty="0"/>
                        <a:t>Yes</a:t>
                      </a:r>
                    </a:p>
                  </a:txBody>
                  <a:tcPr>
                    <a:solidFill>
                      <a:schemeClr val="accent2">
                        <a:lumMod val="40000"/>
                        <a:lumOff val="60000"/>
                      </a:schemeClr>
                    </a:solidFill>
                  </a:tcPr>
                </a:tc>
                <a:tc>
                  <a:txBody>
                    <a:bodyPr/>
                    <a:lstStyle/>
                    <a:p>
                      <a:r>
                        <a:rPr lang="en-GB" sz="1600" dirty="0"/>
                        <a:t>Yes</a:t>
                      </a:r>
                    </a:p>
                  </a:txBody>
                  <a:tcPr>
                    <a:solidFill>
                      <a:schemeClr val="accent2">
                        <a:lumMod val="40000"/>
                        <a:lumOff val="60000"/>
                      </a:schemeClr>
                    </a:solidFill>
                  </a:tcPr>
                </a:tc>
                <a:tc>
                  <a:txBody>
                    <a:bodyPr/>
                    <a:lstStyle/>
                    <a:p>
                      <a:r>
                        <a:rPr lang="en-GB" sz="1600" dirty="0"/>
                        <a:t>Yes</a:t>
                      </a:r>
                    </a:p>
                  </a:txBody>
                  <a:tcPr>
                    <a:solidFill>
                      <a:schemeClr val="accent2">
                        <a:lumMod val="40000"/>
                        <a:lumOff val="60000"/>
                      </a:schemeClr>
                    </a:solidFill>
                  </a:tcPr>
                </a:tc>
                <a:tc>
                  <a:txBody>
                    <a:bodyPr/>
                    <a:lstStyle/>
                    <a:p>
                      <a:r>
                        <a:rPr lang="en-GB" sz="1600" dirty="0"/>
                        <a:t>Yes</a:t>
                      </a:r>
                    </a:p>
                  </a:txBody>
                  <a:tcPr>
                    <a:solidFill>
                      <a:schemeClr val="accent2">
                        <a:lumMod val="40000"/>
                        <a:lumOff val="60000"/>
                      </a:schemeClr>
                    </a:solidFill>
                  </a:tcPr>
                </a:tc>
                <a:extLst>
                  <a:ext uri="{0D108BD9-81ED-4DB2-BD59-A6C34878D82A}">
                    <a16:rowId xmlns:a16="http://schemas.microsoft.com/office/drawing/2014/main" val="631659107"/>
                  </a:ext>
                </a:extLst>
              </a:tr>
              <a:tr h="923509">
                <a:tc>
                  <a:txBody>
                    <a:bodyPr/>
                    <a:lstStyle/>
                    <a:p>
                      <a:r>
                        <a:rPr lang="en-GB" dirty="0"/>
                        <a:t>2</a:t>
                      </a:r>
                    </a:p>
                  </a:txBody>
                  <a:tcPr>
                    <a:solidFill>
                      <a:schemeClr val="accent2">
                        <a:lumMod val="60000"/>
                        <a:lumOff val="40000"/>
                      </a:schemeClr>
                    </a:solidFill>
                  </a:tcPr>
                </a:tc>
                <a:tc>
                  <a:txBody>
                    <a:bodyPr/>
                    <a:lstStyle/>
                    <a:p>
                      <a:r>
                        <a:rPr lang="en-GB" sz="1600" dirty="0"/>
                        <a:t>Yes – Lunch Ladies</a:t>
                      </a:r>
                    </a:p>
                  </a:txBody>
                  <a:tcPr>
                    <a:solidFill>
                      <a:schemeClr val="accent2">
                        <a:lumMod val="60000"/>
                        <a:lumOff val="40000"/>
                      </a:schemeClr>
                    </a:solidFill>
                  </a:tcPr>
                </a:tc>
                <a:tc>
                  <a:txBody>
                    <a:bodyPr/>
                    <a:lstStyle/>
                    <a:p>
                      <a:r>
                        <a:rPr lang="en-GB" sz="1600" dirty="0"/>
                        <a:t>Yes – all the teachers</a:t>
                      </a:r>
                    </a:p>
                  </a:txBody>
                  <a:tcPr>
                    <a:solidFill>
                      <a:schemeClr val="accent2">
                        <a:lumMod val="60000"/>
                        <a:lumOff val="40000"/>
                      </a:schemeClr>
                    </a:solidFill>
                  </a:tcPr>
                </a:tc>
                <a:tc>
                  <a:txBody>
                    <a:bodyPr/>
                    <a:lstStyle/>
                    <a:p>
                      <a:r>
                        <a:rPr lang="en-GB" sz="1600" dirty="0"/>
                        <a:t>Yes </a:t>
                      </a:r>
                    </a:p>
                  </a:txBody>
                  <a:tcPr>
                    <a:solidFill>
                      <a:schemeClr val="accent2">
                        <a:lumMod val="60000"/>
                        <a:lumOff val="40000"/>
                      </a:schemeClr>
                    </a:solidFill>
                  </a:tcPr>
                </a:tc>
                <a:tc>
                  <a:txBody>
                    <a:bodyPr/>
                    <a:lstStyle/>
                    <a:p>
                      <a:r>
                        <a:rPr lang="en-GB" sz="1600" dirty="0"/>
                        <a:t>Yes – Mrs Burdett</a:t>
                      </a:r>
                    </a:p>
                  </a:txBody>
                  <a:tcPr>
                    <a:solidFill>
                      <a:schemeClr val="accent2">
                        <a:lumMod val="60000"/>
                        <a:lumOff val="40000"/>
                      </a:schemeClr>
                    </a:solidFill>
                  </a:tcPr>
                </a:tc>
                <a:tc>
                  <a:txBody>
                    <a:bodyPr/>
                    <a:lstStyle/>
                    <a:p>
                      <a:r>
                        <a:rPr lang="en-GB" sz="1600" dirty="0"/>
                        <a:t>Yes</a:t>
                      </a:r>
                    </a:p>
                  </a:txBody>
                  <a:tcPr>
                    <a:solidFill>
                      <a:schemeClr val="accent2">
                        <a:lumMod val="60000"/>
                        <a:lumOff val="40000"/>
                      </a:schemeClr>
                    </a:solidFill>
                  </a:tcPr>
                </a:tc>
                <a:tc>
                  <a:txBody>
                    <a:bodyPr/>
                    <a:lstStyle/>
                    <a:p>
                      <a:r>
                        <a:rPr lang="en-GB" sz="1600" dirty="0"/>
                        <a:t>Yes – Lunch Ladies</a:t>
                      </a:r>
                    </a:p>
                  </a:txBody>
                  <a:tcPr>
                    <a:solidFill>
                      <a:schemeClr val="accent2">
                        <a:lumMod val="60000"/>
                        <a:lumOff val="40000"/>
                      </a:schemeClr>
                    </a:solidFill>
                  </a:tcPr>
                </a:tc>
                <a:extLst>
                  <a:ext uri="{0D108BD9-81ED-4DB2-BD59-A6C34878D82A}">
                    <a16:rowId xmlns:a16="http://schemas.microsoft.com/office/drawing/2014/main" val="3467924080"/>
                  </a:ext>
                </a:extLst>
              </a:tr>
              <a:tr h="946472">
                <a:tc>
                  <a:txBody>
                    <a:bodyPr/>
                    <a:lstStyle/>
                    <a:p>
                      <a:r>
                        <a:rPr lang="en-GB" dirty="0"/>
                        <a:t>3</a:t>
                      </a:r>
                    </a:p>
                  </a:txBody>
                  <a:tcPr>
                    <a:solidFill>
                      <a:schemeClr val="accent2">
                        <a:lumMod val="40000"/>
                        <a:lumOff val="60000"/>
                      </a:schemeClr>
                    </a:solidFill>
                  </a:tcPr>
                </a:tc>
                <a:tc>
                  <a:txBody>
                    <a:bodyPr/>
                    <a:lstStyle/>
                    <a:p>
                      <a:r>
                        <a:rPr lang="en-GB" sz="1600" dirty="0"/>
                        <a:t>Miss Devonald</a:t>
                      </a:r>
                    </a:p>
                  </a:txBody>
                  <a:tcPr>
                    <a:solidFill>
                      <a:schemeClr val="accent2">
                        <a:lumMod val="40000"/>
                        <a:lumOff val="60000"/>
                      </a:schemeClr>
                    </a:solidFill>
                  </a:tcPr>
                </a:tc>
                <a:tc>
                  <a:txBody>
                    <a:bodyPr/>
                    <a:lstStyle/>
                    <a:p>
                      <a:r>
                        <a:rPr lang="en-GB" sz="1600" dirty="0"/>
                        <a:t>Yes</a:t>
                      </a:r>
                    </a:p>
                  </a:txBody>
                  <a:tcPr>
                    <a:solidFill>
                      <a:schemeClr val="accent2">
                        <a:lumMod val="40000"/>
                        <a:lumOff val="60000"/>
                      </a:schemeClr>
                    </a:solidFill>
                  </a:tcPr>
                </a:tc>
                <a:tc>
                  <a:txBody>
                    <a:bodyPr/>
                    <a:lstStyle/>
                    <a:p>
                      <a:r>
                        <a:rPr lang="en-GB" sz="1600" dirty="0"/>
                        <a:t>Miss Gascoigne</a:t>
                      </a:r>
                    </a:p>
                  </a:txBody>
                  <a:tcPr>
                    <a:solidFill>
                      <a:schemeClr val="accent2">
                        <a:lumMod val="40000"/>
                        <a:lumOff val="60000"/>
                      </a:schemeClr>
                    </a:solidFill>
                  </a:tcPr>
                </a:tc>
                <a:tc>
                  <a:txBody>
                    <a:bodyPr/>
                    <a:lstStyle/>
                    <a:p>
                      <a:r>
                        <a:rPr lang="en-GB" sz="1600" dirty="0"/>
                        <a:t>Yes</a:t>
                      </a:r>
                    </a:p>
                  </a:txBody>
                  <a:tcPr>
                    <a:solidFill>
                      <a:schemeClr val="accent2">
                        <a:lumMod val="40000"/>
                        <a:lumOff val="60000"/>
                      </a:schemeClr>
                    </a:solidFill>
                  </a:tcPr>
                </a:tc>
                <a:tc>
                  <a:txBody>
                    <a:bodyPr/>
                    <a:lstStyle/>
                    <a:p>
                      <a:r>
                        <a:rPr lang="en-GB" sz="1600" dirty="0"/>
                        <a:t>Miss Hawse</a:t>
                      </a:r>
                    </a:p>
                  </a:txBody>
                  <a:tcPr>
                    <a:solidFill>
                      <a:schemeClr val="accent2">
                        <a:lumMod val="40000"/>
                        <a:lumOff val="60000"/>
                      </a:schemeClr>
                    </a:solidFill>
                  </a:tcPr>
                </a:tc>
                <a:tc>
                  <a:txBody>
                    <a:bodyPr/>
                    <a:lstStyle/>
                    <a:p>
                      <a:r>
                        <a:rPr lang="en-GB" sz="1600" dirty="0"/>
                        <a:t>Lunchtime supervisors</a:t>
                      </a:r>
                    </a:p>
                  </a:txBody>
                  <a:tcPr>
                    <a:solidFill>
                      <a:schemeClr val="accent2">
                        <a:lumMod val="40000"/>
                        <a:lumOff val="60000"/>
                      </a:schemeClr>
                    </a:solidFill>
                  </a:tcPr>
                </a:tc>
                <a:extLst>
                  <a:ext uri="{0D108BD9-81ED-4DB2-BD59-A6C34878D82A}">
                    <a16:rowId xmlns:a16="http://schemas.microsoft.com/office/drawing/2014/main" val="2681845481"/>
                  </a:ext>
                </a:extLst>
              </a:tr>
              <a:tr h="689529">
                <a:tc>
                  <a:txBody>
                    <a:bodyPr/>
                    <a:lstStyle/>
                    <a:p>
                      <a:r>
                        <a:rPr lang="en-GB" dirty="0"/>
                        <a:t>4</a:t>
                      </a:r>
                    </a:p>
                  </a:txBody>
                  <a:tcPr>
                    <a:solidFill>
                      <a:schemeClr val="accent2">
                        <a:lumMod val="60000"/>
                        <a:lumOff val="40000"/>
                      </a:schemeClr>
                    </a:solidFill>
                  </a:tcPr>
                </a:tc>
                <a:tc>
                  <a:txBody>
                    <a:bodyPr/>
                    <a:lstStyle/>
                    <a:p>
                      <a:r>
                        <a:rPr lang="en-GB" sz="1600" dirty="0"/>
                        <a:t>Lunchtime supervisors</a:t>
                      </a:r>
                    </a:p>
                  </a:txBody>
                  <a:tcPr>
                    <a:solidFill>
                      <a:schemeClr val="accent2">
                        <a:lumMod val="60000"/>
                        <a:lumOff val="40000"/>
                      </a:schemeClr>
                    </a:solidFill>
                  </a:tcPr>
                </a:tc>
                <a:tc>
                  <a:txBody>
                    <a:bodyPr/>
                    <a:lstStyle/>
                    <a:p>
                      <a:r>
                        <a:rPr lang="en-GB" sz="1600" dirty="0"/>
                        <a:t>Friends</a:t>
                      </a:r>
                    </a:p>
                  </a:txBody>
                  <a:tcPr>
                    <a:solidFill>
                      <a:schemeClr val="accent2">
                        <a:lumMod val="60000"/>
                        <a:lumOff val="40000"/>
                      </a:schemeClr>
                    </a:solidFill>
                  </a:tcPr>
                </a:tc>
                <a:tc>
                  <a:txBody>
                    <a:bodyPr/>
                    <a:lstStyle/>
                    <a:p>
                      <a:r>
                        <a:rPr lang="en-GB" sz="1600" dirty="0"/>
                        <a:t>Any grown-ups</a:t>
                      </a:r>
                    </a:p>
                  </a:txBody>
                  <a:tcPr>
                    <a:solidFill>
                      <a:schemeClr val="accent2">
                        <a:lumMod val="60000"/>
                        <a:lumOff val="40000"/>
                      </a:schemeClr>
                    </a:solidFill>
                  </a:tcPr>
                </a:tc>
                <a:tc>
                  <a:txBody>
                    <a:bodyPr/>
                    <a:lstStyle/>
                    <a:p>
                      <a:r>
                        <a:rPr lang="en-GB" sz="1600" dirty="0"/>
                        <a:t>Teaching assistants</a:t>
                      </a:r>
                    </a:p>
                  </a:txBody>
                  <a:tcPr>
                    <a:solidFill>
                      <a:schemeClr val="accent2">
                        <a:lumMod val="60000"/>
                        <a:lumOff val="40000"/>
                      </a:schemeClr>
                    </a:solidFill>
                  </a:tcPr>
                </a:tc>
                <a:tc>
                  <a:txBody>
                    <a:bodyPr/>
                    <a:lstStyle/>
                    <a:p>
                      <a:r>
                        <a:rPr lang="en-GB" sz="1600" dirty="0"/>
                        <a:t>Assistant principals</a:t>
                      </a:r>
                    </a:p>
                  </a:txBody>
                  <a:tcPr>
                    <a:solidFill>
                      <a:schemeClr val="accent2">
                        <a:lumMod val="60000"/>
                        <a:lumOff val="40000"/>
                      </a:schemeClr>
                    </a:solidFill>
                  </a:tcPr>
                </a:tc>
                <a:tc>
                  <a:txBody>
                    <a:bodyPr/>
                    <a:lstStyle/>
                    <a:p>
                      <a:r>
                        <a:rPr lang="en-GB" sz="1600" dirty="0"/>
                        <a:t>School counsellors</a:t>
                      </a:r>
                    </a:p>
                  </a:txBody>
                  <a:tcPr>
                    <a:solidFill>
                      <a:schemeClr val="accent2">
                        <a:lumMod val="60000"/>
                        <a:lumOff val="40000"/>
                      </a:schemeClr>
                    </a:solidFill>
                  </a:tcPr>
                </a:tc>
                <a:extLst>
                  <a:ext uri="{0D108BD9-81ED-4DB2-BD59-A6C34878D82A}">
                    <a16:rowId xmlns:a16="http://schemas.microsoft.com/office/drawing/2014/main" val="2143795737"/>
                  </a:ext>
                </a:extLst>
              </a:tr>
              <a:tr h="691909">
                <a:tc>
                  <a:txBody>
                    <a:bodyPr/>
                    <a:lstStyle/>
                    <a:p>
                      <a:r>
                        <a:rPr lang="en-GB" dirty="0"/>
                        <a:t>5</a:t>
                      </a:r>
                    </a:p>
                    <a:p>
                      <a:endParaRPr lang="en-GB" dirty="0"/>
                    </a:p>
                  </a:txBody>
                  <a:tcPr>
                    <a:solidFill>
                      <a:schemeClr val="accent2">
                        <a:lumMod val="40000"/>
                        <a:lumOff val="60000"/>
                      </a:schemeClr>
                    </a:solidFill>
                  </a:tcPr>
                </a:tc>
                <a:tc>
                  <a:txBody>
                    <a:bodyPr/>
                    <a:lstStyle/>
                    <a:p>
                      <a:r>
                        <a:rPr lang="en-GB" sz="1600" dirty="0"/>
                        <a:t> Yes</a:t>
                      </a:r>
                    </a:p>
                  </a:txBody>
                  <a:tcPr>
                    <a:solidFill>
                      <a:schemeClr val="accent2">
                        <a:lumMod val="40000"/>
                        <a:lumOff val="60000"/>
                      </a:schemeClr>
                    </a:solidFill>
                  </a:tcPr>
                </a:tc>
                <a:tc>
                  <a:txBody>
                    <a:bodyPr/>
                    <a:lstStyle/>
                    <a:p>
                      <a:r>
                        <a:rPr lang="en-GB" sz="1600" dirty="0"/>
                        <a:t>Teachers</a:t>
                      </a:r>
                    </a:p>
                  </a:txBody>
                  <a:tcPr>
                    <a:solidFill>
                      <a:schemeClr val="accent2">
                        <a:lumMod val="40000"/>
                        <a:lumOff val="60000"/>
                      </a:schemeClr>
                    </a:solidFill>
                  </a:tcPr>
                </a:tc>
                <a:tc>
                  <a:txBody>
                    <a:bodyPr/>
                    <a:lstStyle/>
                    <a:p>
                      <a:r>
                        <a:rPr lang="en-GB" sz="1600" dirty="0"/>
                        <a:t>Mrs Baker</a:t>
                      </a:r>
                    </a:p>
                  </a:txBody>
                  <a:tcPr>
                    <a:solidFill>
                      <a:schemeClr val="accent2">
                        <a:lumMod val="40000"/>
                        <a:lumOff val="60000"/>
                      </a:schemeClr>
                    </a:solidFill>
                  </a:tcPr>
                </a:tc>
                <a:tc>
                  <a:txBody>
                    <a:bodyPr/>
                    <a:lstStyle/>
                    <a:p>
                      <a:r>
                        <a:rPr lang="en-GB" sz="1600" dirty="0"/>
                        <a:t>The TAS</a:t>
                      </a:r>
                    </a:p>
                  </a:txBody>
                  <a:tcPr>
                    <a:solidFill>
                      <a:schemeClr val="accent2">
                        <a:lumMod val="40000"/>
                        <a:lumOff val="60000"/>
                      </a:schemeClr>
                    </a:solidFill>
                  </a:tcPr>
                </a:tc>
                <a:tc>
                  <a:txBody>
                    <a:bodyPr/>
                    <a:lstStyle/>
                    <a:p>
                      <a:r>
                        <a:rPr lang="en-GB" sz="1600" dirty="0"/>
                        <a:t>Head teacher and assistant principals</a:t>
                      </a:r>
                    </a:p>
                  </a:txBody>
                  <a:tcPr>
                    <a:solidFill>
                      <a:schemeClr val="accent2">
                        <a:lumMod val="40000"/>
                        <a:lumOff val="60000"/>
                      </a:schemeClr>
                    </a:solidFill>
                  </a:tcPr>
                </a:tc>
                <a:tc>
                  <a:txBody>
                    <a:bodyPr/>
                    <a:lstStyle/>
                    <a:p>
                      <a:r>
                        <a:rPr lang="en-GB" sz="1600" dirty="0"/>
                        <a:t>Yes</a:t>
                      </a:r>
                    </a:p>
                  </a:txBody>
                  <a:tcPr>
                    <a:solidFill>
                      <a:schemeClr val="accent2">
                        <a:lumMod val="40000"/>
                        <a:lumOff val="60000"/>
                      </a:schemeClr>
                    </a:solidFill>
                  </a:tcPr>
                </a:tc>
                <a:extLst>
                  <a:ext uri="{0D108BD9-81ED-4DB2-BD59-A6C34878D82A}">
                    <a16:rowId xmlns:a16="http://schemas.microsoft.com/office/drawing/2014/main" val="3892547868"/>
                  </a:ext>
                </a:extLst>
              </a:tr>
              <a:tr h="923509">
                <a:tc>
                  <a:txBody>
                    <a:bodyPr/>
                    <a:lstStyle/>
                    <a:p>
                      <a:r>
                        <a:rPr lang="en-GB" dirty="0"/>
                        <a:t>6</a:t>
                      </a:r>
                    </a:p>
                    <a:p>
                      <a:endParaRPr lang="en-GB" dirty="0"/>
                    </a:p>
                  </a:txBody>
                  <a:tcPr>
                    <a:solidFill>
                      <a:schemeClr val="accent2">
                        <a:lumMod val="60000"/>
                        <a:lumOff val="40000"/>
                      </a:schemeClr>
                    </a:solidFill>
                  </a:tcPr>
                </a:tc>
                <a:tc>
                  <a:txBody>
                    <a:bodyPr/>
                    <a:lstStyle/>
                    <a:p>
                      <a:r>
                        <a:rPr lang="en-GB" sz="1600" dirty="0"/>
                        <a:t>Yes Miss King</a:t>
                      </a:r>
                    </a:p>
                  </a:txBody>
                  <a:tcPr>
                    <a:solidFill>
                      <a:schemeClr val="accent2">
                        <a:lumMod val="60000"/>
                        <a:lumOff val="40000"/>
                      </a:schemeClr>
                    </a:solidFill>
                  </a:tcPr>
                </a:tc>
                <a:tc>
                  <a:txBody>
                    <a:bodyPr/>
                    <a:lstStyle/>
                    <a:p>
                      <a:r>
                        <a:rPr lang="en-GB" sz="1600" dirty="0"/>
                        <a:t>Yes lunchtime supervisors</a:t>
                      </a:r>
                    </a:p>
                  </a:txBody>
                  <a:tcPr>
                    <a:solidFill>
                      <a:schemeClr val="accent2">
                        <a:lumMod val="60000"/>
                        <a:lumOff val="40000"/>
                      </a:schemeClr>
                    </a:solidFill>
                  </a:tcPr>
                </a:tc>
                <a:tc>
                  <a:txBody>
                    <a:bodyPr/>
                    <a:lstStyle/>
                    <a:p>
                      <a:r>
                        <a:rPr lang="en-GB" sz="1600" dirty="0"/>
                        <a:t>Yes all of the teachers</a:t>
                      </a:r>
                    </a:p>
                  </a:txBody>
                  <a:tcPr>
                    <a:solidFill>
                      <a:schemeClr val="accent2">
                        <a:lumMod val="60000"/>
                        <a:lumOff val="40000"/>
                      </a:schemeClr>
                    </a:solidFill>
                  </a:tcPr>
                </a:tc>
                <a:tc>
                  <a:txBody>
                    <a:bodyPr/>
                    <a:lstStyle/>
                    <a:p>
                      <a:r>
                        <a:rPr lang="en-GB" sz="1600" dirty="0"/>
                        <a:t>Miss Hawes</a:t>
                      </a:r>
                    </a:p>
                  </a:txBody>
                  <a:tcPr>
                    <a:solidFill>
                      <a:schemeClr val="accent2">
                        <a:lumMod val="60000"/>
                        <a:lumOff val="40000"/>
                      </a:schemeClr>
                    </a:solidFill>
                  </a:tcPr>
                </a:tc>
                <a:tc>
                  <a:txBody>
                    <a:bodyPr/>
                    <a:lstStyle/>
                    <a:p>
                      <a:r>
                        <a:rPr lang="en-GB" sz="1600" dirty="0"/>
                        <a:t>Miss Weir Smith</a:t>
                      </a:r>
                    </a:p>
                  </a:txBody>
                  <a:tcPr>
                    <a:solidFill>
                      <a:schemeClr val="accent2">
                        <a:lumMod val="60000"/>
                        <a:lumOff val="40000"/>
                      </a:schemeClr>
                    </a:solidFill>
                  </a:tcPr>
                </a:tc>
                <a:tc>
                  <a:txBody>
                    <a:bodyPr/>
                    <a:lstStyle/>
                    <a:p>
                      <a:r>
                        <a:rPr lang="en-GB" sz="1600" dirty="0"/>
                        <a:t>Yes</a:t>
                      </a:r>
                    </a:p>
                  </a:txBody>
                  <a:tcPr>
                    <a:solidFill>
                      <a:schemeClr val="accent2">
                        <a:lumMod val="60000"/>
                        <a:lumOff val="40000"/>
                      </a:schemeClr>
                    </a:solidFill>
                  </a:tcPr>
                </a:tc>
                <a:extLst>
                  <a:ext uri="{0D108BD9-81ED-4DB2-BD59-A6C34878D82A}">
                    <a16:rowId xmlns:a16="http://schemas.microsoft.com/office/drawing/2014/main" val="2095193295"/>
                  </a:ext>
                </a:extLst>
              </a:tr>
            </a:tbl>
          </a:graphicData>
        </a:graphic>
      </p:graphicFrame>
    </p:spTree>
    <p:extLst>
      <p:ext uri="{BB962C8B-B14F-4D97-AF65-F5344CB8AC3E}">
        <p14:creationId xmlns:p14="http://schemas.microsoft.com/office/powerpoint/2010/main" val="6483883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FCB83-453B-B7B9-8FD5-A5455F479FE3}"/>
              </a:ext>
            </a:extLst>
          </p:cNvPr>
          <p:cNvSpPr>
            <a:spLocks noGrp="1"/>
          </p:cNvSpPr>
          <p:nvPr>
            <p:ph type="ctrTitle"/>
          </p:nvPr>
        </p:nvSpPr>
        <p:spPr>
          <a:xfrm>
            <a:off x="1788711" y="163905"/>
            <a:ext cx="9760346" cy="626670"/>
          </a:xfrm>
        </p:spPr>
        <p:txBody>
          <a:bodyPr anchor="b">
            <a:normAutofit/>
          </a:bodyPr>
          <a:lstStyle/>
          <a:p>
            <a:r>
              <a:rPr lang="en-GB" sz="2800" dirty="0">
                <a:solidFill>
                  <a:schemeClr val="tx2"/>
                </a:solidFill>
                <a:latin typeface="Abadi" panose="020B0604020104020204" pitchFamily="34" charset="0"/>
              </a:rPr>
              <a:t>Question 6: What makes a good friend?</a:t>
            </a:r>
          </a:p>
        </p:txBody>
      </p:sp>
      <p:grpSp>
        <p:nvGrpSpPr>
          <p:cNvPr id="14" name="Group 13">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logo with a bird flying in the sky&#10;&#10;Description automatically generated">
            <a:extLst>
              <a:ext uri="{FF2B5EF4-FFF2-40B4-BE49-F238E27FC236}">
                <a16:creationId xmlns:a16="http://schemas.microsoft.com/office/drawing/2014/main" id="{43C6B14C-11BC-D5C0-DC1B-0FA2DB3373B3}"/>
              </a:ext>
            </a:extLst>
          </p:cNvPr>
          <p:cNvPicPr>
            <a:picLocks noChangeAspect="1"/>
          </p:cNvPicPr>
          <p:nvPr/>
        </p:nvPicPr>
        <p:blipFill>
          <a:blip r:embed="rId2"/>
          <a:stretch>
            <a:fillRect/>
          </a:stretch>
        </p:blipFill>
        <p:spPr>
          <a:xfrm>
            <a:off x="406106" y="163905"/>
            <a:ext cx="1360719" cy="826696"/>
          </a:xfrm>
          <a:prstGeom prst="rect">
            <a:avLst/>
          </a:prstGeom>
        </p:spPr>
      </p:pic>
      <p:grpSp>
        <p:nvGrpSpPr>
          <p:cNvPr id="20" name="Group 19">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30" name="Table 29">
            <a:extLst>
              <a:ext uri="{FF2B5EF4-FFF2-40B4-BE49-F238E27FC236}">
                <a16:creationId xmlns:a16="http://schemas.microsoft.com/office/drawing/2014/main" id="{6C71C580-8D67-0462-6994-71AEF49F45D8}"/>
              </a:ext>
            </a:extLst>
          </p:cNvPr>
          <p:cNvGraphicFramePr>
            <a:graphicFrameLocks noGrp="1"/>
          </p:cNvGraphicFramePr>
          <p:nvPr>
            <p:extLst>
              <p:ext uri="{D42A27DB-BD31-4B8C-83A1-F6EECF244321}">
                <p14:modId xmlns:p14="http://schemas.microsoft.com/office/powerpoint/2010/main" val="3680855722"/>
              </p:ext>
            </p:extLst>
          </p:nvPr>
        </p:nvGraphicFramePr>
        <p:xfrm>
          <a:off x="80808" y="1012847"/>
          <a:ext cx="12030077" cy="5664477"/>
        </p:xfrm>
        <a:graphic>
          <a:graphicData uri="http://schemas.openxmlformats.org/drawingml/2006/table">
            <a:tbl>
              <a:tblPr firstRow="1" bandRow="1">
                <a:tableStyleId>{5C22544A-7EE6-4342-B048-85BDC9FD1C3A}</a:tableStyleId>
              </a:tblPr>
              <a:tblGrid>
                <a:gridCol w="595467">
                  <a:extLst>
                    <a:ext uri="{9D8B030D-6E8A-4147-A177-3AD203B41FA5}">
                      <a16:colId xmlns:a16="http://schemas.microsoft.com/office/drawing/2014/main" val="3602209897"/>
                    </a:ext>
                  </a:extLst>
                </a:gridCol>
                <a:gridCol w="1447800">
                  <a:extLst>
                    <a:ext uri="{9D8B030D-6E8A-4147-A177-3AD203B41FA5}">
                      <a16:colId xmlns:a16="http://schemas.microsoft.com/office/drawing/2014/main" val="1511045015"/>
                    </a:ext>
                  </a:extLst>
                </a:gridCol>
                <a:gridCol w="2252507">
                  <a:extLst>
                    <a:ext uri="{9D8B030D-6E8A-4147-A177-3AD203B41FA5}">
                      <a16:colId xmlns:a16="http://schemas.microsoft.com/office/drawing/2014/main" val="2138606852"/>
                    </a:ext>
                  </a:extLst>
                </a:gridCol>
                <a:gridCol w="1948018">
                  <a:extLst>
                    <a:ext uri="{9D8B030D-6E8A-4147-A177-3AD203B41FA5}">
                      <a16:colId xmlns:a16="http://schemas.microsoft.com/office/drawing/2014/main" val="3310202895"/>
                    </a:ext>
                  </a:extLst>
                </a:gridCol>
                <a:gridCol w="1847850">
                  <a:extLst>
                    <a:ext uri="{9D8B030D-6E8A-4147-A177-3AD203B41FA5}">
                      <a16:colId xmlns:a16="http://schemas.microsoft.com/office/drawing/2014/main" val="3830502743"/>
                    </a:ext>
                  </a:extLst>
                </a:gridCol>
                <a:gridCol w="1966757">
                  <a:extLst>
                    <a:ext uri="{9D8B030D-6E8A-4147-A177-3AD203B41FA5}">
                      <a16:colId xmlns:a16="http://schemas.microsoft.com/office/drawing/2014/main" val="4293287493"/>
                    </a:ext>
                  </a:extLst>
                </a:gridCol>
                <a:gridCol w="1971678">
                  <a:extLst>
                    <a:ext uri="{9D8B030D-6E8A-4147-A177-3AD203B41FA5}">
                      <a16:colId xmlns:a16="http://schemas.microsoft.com/office/drawing/2014/main" val="1822152635"/>
                    </a:ext>
                  </a:extLst>
                </a:gridCol>
              </a:tblGrid>
              <a:tr h="463528">
                <a:tc>
                  <a:txBody>
                    <a:bodyPr/>
                    <a:lstStyle/>
                    <a:p>
                      <a:r>
                        <a:rPr lang="en-GB" dirty="0"/>
                        <a:t>Year</a:t>
                      </a:r>
                    </a:p>
                  </a:txBody>
                  <a:tcPr>
                    <a:solidFill>
                      <a:schemeClr val="accent6">
                        <a:lumMod val="60000"/>
                        <a:lumOff val="40000"/>
                      </a:schemeClr>
                    </a:solidFill>
                  </a:tcPr>
                </a:tc>
                <a:tc gridSpan="6">
                  <a:txBody>
                    <a:bodyPr/>
                    <a:lstStyle/>
                    <a:p>
                      <a:r>
                        <a:rPr lang="en-GB" dirty="0"/>
                        <a:t>Responses</a:t>
                      </a:r>
                    </a:p>
                  </a:txBody>
                  <a:tcPr>
                    <a:solidFill>
                      <a:schemeClr val="accent6">
                        <a:lumMod val="60000"/>
                        <a:lumOff val="40000"/>
                      </a:schemeClr>
                    </a:solidFill>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673469200"/>
                  </a:ext>
                </a:extLst>
              </a:tr>
              <a:tr h="894970">
                <a:tc>
                  <a:txBody>
                    <a:bodyPr/>
                    <a:lstStyle/>
                    <a:p>
                      <a:r>
                        <a:rPr lang="en-GB" dirty="0"/>
                        <a:t>1</a:t>
                      </a:r>
                    </a:p>
                  </a:txBody>
                  <a:tcPr>
                    <a:solidFill>
                      <a:schemeClr val="accent6">
                        <a:lumMod val="20000"/>
                        <a:lumOff val="80000"/>
                      </a:schemeClr>
                    </a:solidFill>
                  </a:tcPr>
                </a:tc>
                <a:tc>
                  <a:txBody>
                    <a:bodyPr/>
                    <a:lstStyle/>
                    <a:p>
                      <a:r>
                        <a:rPr lang="en-GB" sz="1600" dirty="0"/>
                        <a:t>Be good to each other</a:t>
                      </a:r>
                    </a:p>
                  </a:txBody>
                  <a:tcPr>
                    <a:solidFill>
                      <a:schemeClr val="accent6">
                        <a:lumMod val="20000"/>
                        <a:lumOff val="80000"/>
                      </a:schemeClr>
                    </a:solidFill>
                  </a:tcPr>
                </a:tc>
                <a:tc>
                  <a:txBody>
                    <a:bodyPr/>
                    <a:lstStyle/>
                    <a:p>
                      <a:r>
                        <a:rPr lang="en-GB" sz="1600" dirty="0"/>
                        <a:t>Be respectful</a:t>
                      </a:r>
                    </a:p>
                  </a:txBody>
                  <a:tcPr>
                    <a:solidFill>
                      <a:schemeClr val="accent6">
                        <a:lumMod val="20000"/>
                        <a:lumOff val="80000"/>
                      </a:schemeClr>
                    </a:solidFill>
                  </a:tcPr>
                </a:tc>
                <a:tc>
                  <a:txBody>
                    <a:bodyPr/>
                    <a:lstStyle/>
                    <a:p>
                      <a:r>
                        <a:rPr lang="en-GB" sz="1600" dirty="0"/>
                        <a:t>Play their game</a:t>
                      </a:r>
                    </a:p>
                  </a:txBody>
                  <a:tcPr>
                    <a:solidFill>
                      <a:schemeClr val="accent6">
                        <a:lumMod val="20000"/>
                        <a:lumOff val="80000"/>
                      </a:schemeClr>
                    </a:solidFill>
                  </a:tcPr>
                </a:tc>
                <a:tc>
                  <a:txBody>
                    <a:bodyPr/>
                    <a:lstStyle/>
                    <a:p>
                      <a:r>
                        <a:rPr lang="en-GB" sz="1600" dirty="0"/>
                        <a:t>Being nice</a:t>
                      </a:r>
                    </a:p>
                  </a:txBody>
                  <a:tcPr>
                    <a:solidFill>
                      <a:schemeClr val="accent6">
                        <a:lumMod val="20000"/>
                        <a:lumOff val="80000"/>
                      </a:schemeClr>
                    </a:solidFill>
                  </a:tcPr>
                </a:tc>
                <a:tc>
                  <a:txBody>
                    <a:bodyPr/>
                    <a:lstStyle/>
                    <a:p>
                      <a:r>
                        <a:rPr lang="en-GB" sz="1600" dirty="0"/>
                        <a:t>Be kind</a:t>
                      </a:r>
                    </a:p>
                  </a:txBody>
                  <a:tcPr>
                    <a:solidFill>
                      <a:schemeClr val="accent6">
                        <a:lumMod val="20000"/>
                        <a:lumOff val="80000"/>
                      </a:schemeClr>
                    </a:solidFill>
                  </a:tcPr>
                </a:tc>
                <a:tc>
                  <a:txBody>
                    <a:bodyPr/>
                    <a:lstStyle/>
                    <a:p>
                      <a:r>
                        <a:rPr lang="en-GB" sz="1600" dirty="0"/>
                        <a:t>Having the perfect relationship</a:t>
                      </a:r>
                    </a:p>
                  </a:txBody>
                  <a:tcPr>
                    <a:solidFill>
                      <a:schemeClr val="accent6">
                        <a:lumMod val="20000"/>
                        <a:lumOff val="80000"/>
                      </a:schemeClr>
                    </a:solidFill>
                  </a:tcPr>
                </a:tc>
                <a:extLst>
                  <a:ext uri="{0D108BD9-81ED-4DB2-BD59-A6C34878D82A}">
                    <a16:rowId xmlns:a16="http://schemas.microsoft.com/office/drawing/2014/main" val="631659107"/>
                  </a:ext>
                </a:extLst>
              </a:tr>
              <a:tr h="923509">
                <a:tc>
                  <a:txBody>
                    <a:bodyPr/>
                    <a:lstStyle/>
                    <a:p>
                      <a:r>
                        <a:rPr lang="en-GB" dirty="0"/>
                        <a:t>2</a:t>
                      </a:r>
                    </a:p>
                  </a:txBody>
                  <a:tcPr>
                    <a:solidFill>
                      <a:schemeClr val="accent6">
                        <a:lumMod val="60000"/>
                        <a:lumOff val="40000"/>
                      </a:schemeClr>
                    </a:solidFill>
                  </a:tcPr>
                </a:tc>
                <a:tc>
                  <a:txBody>
                    <a:bodyPr/>
                    <a:lstStyle/>
                    <a:p>
                      <a:r>
                        <a:rPr lang="en-GB" sz="1600" dirty="0"/>
                        <a:t>Playing with each other</a:t>
                      </a:r>
                    </a:p>
                  </a:txBody>
                  <a:tcPr>
                    <a:solidFill>
                      <a:schemeClr val="accent6">
                        <a:lumMod val="60000"/>
                        <a:lumOff val="40000"/>
                      </a:schemeClr>
                    </a:solidFill>
                  </a:tcPr>
                </a:tc>
                <a:tc>
                  <a:txBody>
                    <a:bodyPr/>
                    <a:lstStyle/>
                    <a:p>
                      <a:r>
                        <a:rPr lang="en-GB" sz="1600" dirty="0"/>
                        <a:t> Someone who says nice words and is respectful</a:t>
                      </a:r>
                    </a:p>
                  </a:txBody>
                  <a:tcPr>
                    <a:solidFill>
                      <a:schemeClr val="accent6">
                        <a:lumMod val="60000"/>
                        <a:lumOff val="40000"/>
                      </a:schemeClr>
                    </a:solidFill>
                  </a:tcPr>
                </a:tc>
                <a:tc>
                  <a:txBody>
                    <a:bodyPr/>
                    <a:lstStyle/>
                    <a:p>
                      <a:r>
                        <a:rPr lang="en-GB" sz="1600" dirty="0"/>
                        <a:t>Kindness</a:t>
                      </a:r>
                    </a:p>
                  </a:txBody>
                  <a:tcPr>
                    <a:solidFill>
                      <a:schemeClr val="accent6">
                        <a:lumMod val="60000"/>
                        <a:lumOff val="40000"/>
                      </a:schemeClr>
                    </a:solidFill>
                  </a:tcPr>
                </a:tc>
                <a:tc>
                  <a:txBody>
                    <a:bodyPr/>
                    <a:lstStyle/>
                    <a:p>
                      <a:r>
                        <a:rPr lang="en-GB" sz="1600" dirty="0"/>
                        <a:t>Being kind</a:t>
                      </a:r>
                    </a:p>
                  </a:txBody>
                  <a:tcPr>
                    <a:solidFill>
                      <a:schemeClr val="accent6">
                        <a:lumMod val="60000"/>
                        <a:lumOff val="40000"/>
                      </a:schemeClr>
                    </a:solidFill>
                  </a:tcPr>
                </a:tc>
                <a:tc>
                  <a:txBody>
                    <a:bodyPr/>
                    <a:lstStyle/>
                    <a:p>
                      <a:r>
                        <a:rPr lang="en-GB" sz="1600" dirty="0"/>
                        <a:t>Be nice</a:t>
                      </a:r>
                    </a:p>
                  </a:txBody>
                  <a:tcPr>
                    <a:solidFill>
                      <a:schemeClr val="accent6">
                        <a:lumMod val="60000"/>
                        <a:lumOff val="40000"/>
                      </a:schemeClr>
                    </a:solidFill>
                  </a:tcPr>
                </a:tc>
                <a:tc>
                  <a:txBody>
                    <a:bodyPr/>
                    <a:lstStyle/>
                    <a:p>
                      <a:r>
                        <a:rPr lang="en-GB" sz="1600" dirty="0"/>
                        <a:t> Be kind</a:t>
                      </a:r>
                    </a:p>
                  </a:txBody>
                  <a:tcPr>
                    <a:solidFill>
                      <a:schemeClr val="accent6">
                        <a:lumMod val="60000"/>
                        <a:lumOff val="40000"/>
                      </a:schemeClr>
                    </a:solidFill>
                  </a:tcPr>
                </a:tc>
                <a:extLst>
                  <a:ext uri="{0D108BD9-81ED-4DB2-BD59-A6C34878D82A}">
                    <a16:rowId xmlns:a16="http://schemas.microsoft.com/office/drawing/2014/main" val="3467924080"/>
                  </a:ext>
                </a:extLst>
              </a:tr>
              <a:tr h="946472">
                <a:tc>
                  <a:txBody>
                    <a:bodyPr/>
                    <a:lstStyle/>
                    <a:p>
                      <a:r>
                        <a:rPr lang="en-GB" dirty="0"/>
                        <a:t>3</a:t>
                      </a:r>
                    </a:p>
                  </a:txBody>
                  <a:tcPr>
                    <a:solidFill>
                      <a:schemeClr val="accent6">
                        <a:lumMod val="20000"/>
                        <a:lumOff val="80000"/>
                      </a:schemeClr>
                    </a:solidFill>
                  </a:tcPr>
                </a:tc>
                <a:tc>
                  <a:txBody>
                    <a:bodyPr/>
                    <a:lstStyle/>
                    <a:p>
                      <a:r>
                        <a:rPr lang="en-GB" sz="1600" dirty="0"/>
                        <a:t>When we share and play together</a:t>
                      </a:r>
                    </a:p>
                  </a:txBody>
                  <a:tcPr>
                    <a:solidFill>
                      <a:schemeClr val="accent6">
                        <a:lumMod val="20000"/>
                        <a:lumOff val="80000"/>
                      </a:schemeClr>
                    </a:solidFill>
                  </a:tcPr>
                </a:tc>
                <a:tc>
                  <a:txBody>
                    <a:bodyPr/>
                    <a:lstStyle/>
                    <a:p>
                      <a:r>
                        <a:rPr lang="en-GB" sz="1600" dirty="0"/>
                        <a:t>Someone you can play with</a:t>
                      </a:r>
                    </a:p>
                  </a:txBody>
                  <a:tcPr>
                    <a:solidFill>
                      <a:schemeClr val="accent6">
                        <a:lumMod val="20000"/>
                        <a:lumOff val="80000"/>
                      </a:schemeClr>
                    </a:solidFill>
                  </a:tcPr>
                </a:tc>
                <a:tc>
                  <a:txBody>
                    <a:bodyPr/>
                    <a:lstStyle/>
                    <a:p>
                      <a:r>
                        <a:rPr lang="en-GB" sz="1600" dirty="0"/>
                        <a:t>Helping when they fall over</a:t>
                      </a:r>
                    </a:p>
                  </a:txBody>
                  <a:tcPr>
                    <a:solidFill>
                      <a:schemeClr val="accent6">
                        <a:lumMod val="20000"/>
                        <a:lumOff val="80000"/>
                      </a:schemeClr>
                    </a:solidFill>
                  </a:tcPr>
                </a:tc>
                <a:tc>
                  <a:txBody>
                    <a:bodyPr/>
                    <a:lstStyle/>
                    <a:p>
                      <a:r>
                        <a:rPr lang="en-GB" sz="1600" dirty="0"/>
                        <a:t>Be kind and don't hurt each other</a:t>
                      </a:r>
                    </a:p>
                  </a:txBody>
                  <a:tcPr>
                    <a:solidFill>
                      <a:schemeClr val="accent6">
                        <a:lumMod val="20000"/>
                        <a:lumOff val="80000"/>
                      </a:schemeClr>
                    </a:solidFill>
                  </a:tcPr>
                </a:tc>
                <a:tc>
                  <a:txBody>
                    <a:bodyPr/>
                    <a:lstStyle/>
                    <a:p>
                      <a:r>
                        <a:rPr lang="en-GB" sz="1600" dirty="0"/>
                        <a:t>Helping each other</a:t>
                      </a:r>
                    </a:p>
                  </a:txBody>
                  <a:tcPr>
                    <a:solidFill>
                      <a:schemeClr val="accent6">
                        <a:lumMod val="20000"/>
                        <a:lumOff val="80000"/>
                      </a:schemeClr>
                    </a:solidFill>
                  </a:tcPr>
                </a:tc>
                <a:tc>
                  <a:txBody>
                    <a:bodyPr/>
                    <a:lstStyle/>
                    <a:p>
                      <a:r>
                        <a:rPr lang="en-GB" sz="1600" dirty="0"/>
                        <a:t>If someone is hurt get a teacher</a:t>
                      </a:r>
                    </a:p>
                  </a:txBody>
                  <a:tcPr>
                    <a:solidFill>
                      <a:schemeClr val="accent6">
                        <a:lumMod val="20000"/>
                        <a:lumOff val="80000"/>
                      </a:schemeClr>
                    </a:solidFill>
                  </a:tcPr>
                </a:tc>
                <a:extLst>
                  <a:ext uri="{0D108BD9-81ED-4DB2-BD59-A6C34878D82A}">
                    <a16:rowId xmlns:a16="http://schemas.microsoft.com/office/drawing/2014/main" val="2681845481"/>
                  </a:ext>
                </a:extLst>
              </a:tr>
              <a:tr h="689529">
                <a:tc>
                  <a:txBody>
                    <a:bodyPr/>
                    <a:lstStyle/>
                    <a:p>
                      <a:r>
                        <a:rPr lang="en-GB" dirty="0"/>
                        <a:t>4</a:t>
                      </a:r>
                    </a:p>
                  </a:txBody>
                  <a:tcPr>
                    <a:solidFill>
                      <a:schemeClr val="accent6">
                        <a:lumMod val="60000"/>
                        <a:lumOff val="40000"/>
                      </a:schemeClr>
                    </a:solidFill>
                  </a:tcPr>
                </a:tc>
                <a:tc>
                  <a:txBody>
                    <a:bodyPr/>
                    <a:lstStyle/>
                    <a:p>
                      <a:r>
                        <a:rPr lang="en-GB" sz="1600" dirty="0"/>
                        <a:t>Being kind</a:t>
                      </a:r>
                    </a:p>
                  </a:txBody>
                  <a:tcPr>
                    <a:solidFill>
                      <a:schemeClr val="accent6">
                        <a:lumMod val="60000"/>
                        <a:lumOff val="40000"/>
                      </a:schemeClr>
                    </a:solidFill>
                  </a:tcPr>
                </a:tc>
                <a:tc>
                  <a:txBody>
                    <a:bodyPr/>
                    <a:lstStyle/>
                    <a:p>
                      <a:r>
                        <a:rPr lang="en-GB" sz="1600" dirty="0"/>
                        <a:t>Respectful</a:t>
                      </a:r>
                    </a:p>
                  </a:txBody>
                  <a:tcPr>
                    <a:solidFill>
                      <a:schemeClr val="accent6">
                        <a:lumMod val="60000"/>
                        <a:lumOff val="40000"/>
                      </a:schemeClr>
                    </a:solidFill>
                  </a:tcPr>
                </a:tc>
                <a:tc>
                  <a:txBody>
                    <a:bodyPr/>
                    <a:lstStyle/>
                    <a:p>
                      <a:r>
                        <a:rPr lang="en-GB" sz="1600" dirty="0"/>
                        <a:t>Trustworthy</a:t>
                      </a:r>
                    </a:p>
                  </a:txBody>
                  <a:tcPr>
                    <a:solidFill>
                      <a:schemeClr val="accent6">
                        <a:lumMod val="60000"/>
                        <a:lumOff val="40000"/>
                      </a:schemeClr>
                    </a:solidFill>
                  </a:tcPr>
                </a:tc>
                <a:tc>
                  <a:txBody>
                    <a:bodyPr/>
                    <a:lstStyle/>
                    <a:p>
                      <a:r>
                        <a:rPr lang="en-GB" sz="1600" dirty="0"/>
                        <a:t>Checking in on people</a:t>
                      </a:r>
                    </a:p>
                  </a:txBody>
                  <a:tcPr>
                    <a:solidFill>
                      <a:schemeClr val="accent6">
                        <a:lumMod val="60000"/>
                        <a:lumOff val="40000"/>
                      </a:schemeClr>
                    </a:solidFill>
                  </a:tcPr>
                </a:tc>
                <a:tc>
                  <a:txBody>
                    <a:bodyPr/>
                    <a:lstStyle/>
                    <a:p>
                      <a:r>
                        <a:rPr lang="en-GB" sz="1600" dirty="0"/>
                        <a:t>Playing together</a:t>
                      </a:r>
                    </a:p>
                  </a:txBody>
                  <a:tcPr>
                    <a:solidFill>
                      <a:schemeClr val="accent6">
                        <a:lumMod val="60000"/>
                        <a:lumOff val="40000"/>
                      </a:schemeClr>
                    </a:solidFill>
                  </a:tcPr>
                </a:tc>
                <a:tc>
                  <a:txBody>
                    <a:bodyPr/>
                    <a:lstStyle/>
                    <a:p>
                      <a:r>
                        <a:rPr lang="en-GB" sz="1600" dirty="0"/>
                        <a:t>Keeping each other safe</a:t>
                      </a:r>
                    </a:p>
                  </a:txBody>
                  <a:tcPr>
                    <a:solidFill>
                      <a:schemeClr val="accent6">
                        <a:lumMod val="60000"/>
                        <a:lumOff val="40000"/>
                      </a:schemeClr>
                    </a:solidFill>
                  </a:tcPr>
                </a:tc>
                <a:extLst>
                  <a:ext uri="{0D108BD9-81ED-4DB2-BD59-A6C34878D82A}">
                    <a16:rowId xmlns:a16="http://schemas.microsoft.com/office/drawing/2014/main" val="2143795737"/>
                  </a:ext>
                </a:extLst>
              </a:tr>
              <a:tr h="691909">
                <a:tc>
                  <a:txBody>
                    <a:bodyPr/>
                    <a:lstStyle/>
                    <a:p>
                      <a:r>
                        <a:rPr lang="en-GB" dirty="0"/>
                        <a:t>5</a:t>
                      </a:r>
                    </a:p>
                    <a:p>
                      <a:endParaRPr lang="en-GB" dirty="0"/>
                    </a:p>
                  </a:txBody>
                  <a:tcPr>
                    <a:solidFill>
                      <a:schemeClr val="accent6">
                        <a:lumMod val="20000"/>
                        <a:lumOff val="80000"/>
                      </a:schemeClr>
                    </a:solidFill>
                  </a:tcPr>
                </a:tc>
                <a:tc>
                  <a:txBody>
                    <a:bodyPr/>
                    <a:lstStyle/>
                    <a:p>
                      <a:r>
                        <a:rPr lang="en-GB" sz="1600" dirty="0"/>
                        <a:t>Someone who doesn't hurt you</a:t>
                      </a:r>
                    </a:p>
                  </a:txBody>
                  <a:tcPr>
                    <a:solidFill>
                      <a:schemeClr val="accent6">
                        <a:lumMod val="20000"/>
                        <a:lumOff val="80000"/>
                      </a:schemeClr>
                    </a:solidFill>
                  </a:tcPr>
                </a:tc>
                <a:tc>
                  <a:txBody>
                    <a:bodyPr/>
                    <a:lstStyle/>
                    <a:p>
                      <a:r>
                        <a:rPr lang="en-GB" sz="1600" dirty="0"/>
                        <a:t>Someone who doesn't talk about you behind your back</a:t>
                      </a:r>
                    </a:p>
                  </a:txBody>
                  <a:tcPr>
                    <a:solidFill>
                      <a:schemeClr val="accent6">
                        <a:lumMod val="20000"/>
                        <a:lumOff val="80000"/>
                      </a:schemeClr>
                    </a:solidFill>
                  </a:tcPr>
                </a:tc>
                <a:tc>
                  <a:txBody>
                    <a:bodyPr/>
                    <a:lstStyle/>
                    <a:p>
                      <a:r>
                        <a:rPr lang="en-GB" sz="1600" dirty="0"/>
                        <a:t>Respects you</a:t>
                      </a:r>
                    </a:p>
                  </a:txBody>
                  <a:tcPr>
                    <a:solidFill>
                      <a:schemeClr val="accent6">
                        <a:lumMod val="20000"/>
                        <a:lumOff val="80000"/>
                      </a:schemeClr>
                    </a:solidFill>
                  </a:tcPr>
                </a:tc>
                <a:tc>
                  <a:txBody>
                    <a:bodyPr/>
                    <a:lstStyle/>
                    <a:p>
                      <a:r>
                        <a:rPr lang="en-GB" sz="1600" dirty="0"/>
                        <a:t>Plays with you</a:t>
                      </a:r>
                    </a:p>
                  </a:txBody>
                  <a:tcPr>
                    <a:solidFill>
                      <a:schemeClr val="accent6">
                        <a:lumMod val="20000"/>
                        <a:lumOff val="80000"/>
                      </a:schemeClr>
                    </a:solidFill>
                  </a:tcPr>
                </a:tc>
                <a:tc>
                  <a:txBody>
                    <a:bodyPr/>
                    <a:lstStyle/>
                    <a:p>
                      <a:r>
                        <a:rPr lang="en-GB" sz="1600" dirty="0"/>
                        <a:t>Trust</a:t>
                      </a:r>
                    </a:p>
                  </a:txBody>
                  <a:tcPr>
                    <a:solidFill>
                      <a:schemeClr val="accent6">
                        <a:lumMod val="20000"/>
                        <a:lumOff val="80000"/>
                      </a:schemeClr>
                    </a:solidFill>
                  </a:tcPr>
                </a:tc>
                <a:tc>
                  <a:txBody>
                    <a:bodyPr/>
                    <a:lstStyle/>
                    <a:p>
                      <a:r>
                        <a:rPr lang="en-GB" sz="1600" dirty="0"/>
                        <a:t>Check in on you</a:t>
                      </a:r>
                    </a:p>
                  </a:txBody>
                  <a:tcPr>
                    <a:solidFill>
                      <a:schemeClr val="accent6">
                        <a:lumMod val="20000"/>
                        <a:lumOff val="80000"/>
                      </a:schemeClr>
                    </a:solidFill>
                  </a:tcPr>
                </a:tc>
                <a:extLst>
                  <a:ext uri="{0D108BD9-81ED-4DB2-BD59-A6C34878D82A}">
                    <a16:rowId xmlns:a16="http://schemas.microsoft.com/office/drawing/2014/main" val="3892547868"/>
                  </a:ext>
                </a:extLst>
              </a:tr>
              <a:tr h="923509">
                <a:tc>
                  <a:txBody>
                    <a:bodyPr/>
                    <a:lstStyle/>
                    <a:p>
                      <a:r>
                        <a:rPr lang="en-GB" dirty="0"/>
                        <a:t>6</a:t>
                      </a:r>
                    </a:p>
                    <a:p>
                      <a:endParaRPr lang="en-GB" dirty="0"/>
                    </a:p>
                  </a:txBody>
                  <a:tcPr>
                    <a:solidFill>
                      <a:schemeClr val="accent6">
                        <a:lumMod val="60000"/>
                        <a:lumOff val="40000"/>
                      </a:schemeClr>
                    </a:solidFill>
                  </a:tcPr>
                </a:tc>
                <a:tc>
                  <a:txBody>
                    <a:bodyPr/>
                    <a:lstStyle/>
                    <a:p>
                      <a:r>
                        <a:rPr lang="en-GB" sz="1600" dirty="0"/>
                        <a:t>When you hurt they help you</a:t>
                      </a:r>
                    </a:p>
                  </a:txBody>
                  <a:tcPr>
                    <a:solidFill>
                      <a:schemeClr val="accent6">
                        <a:lumMod val="60000"/>
                        <a:lumOff val="40000"/>
                      </a:schemeClr>
                    </a:solidFill>
                  </a:tcPr>
                </a:tc>
                <a:tc>
                  <a:txBody>
                    <a:bodyPr/>
                    <a:lstStyle/>
                    <a:p>
                      <a:r>
                        <a:rPr lang="en-GB" sz="1600" dirty="0"/>
                        <a:t>You can rely on them</a:t>
                      </a:r>
                    </a:p>
                  </a:txBody>
                  <a:tcPr>
                    <a:solidFill>
                      <a:schemeClr val="accent6">
                        <a:lumMod val="60000"/>
                        <a:lumOff val="40000"/>
                      </a:schemeClr>
                    </a:solidFill>
                  </a:tcPr>
                </a:tc>
                <a:tc>
                  <a:txBody>
                    <a:bodyPr/>
                    <a:lstStyle/>
                    <a:p>
                      <a:r>
                        <a:rPr lang="en-GB" sz="1600" dirty="0"/>
                        <a:t>They are funny</a:t>
                      </a:r>
                    </a:p>
                  </a:txBody>
                  <a:tcPr>
                    <a:solidFill>
                      <a:schemeClr val="accent6">
                        <a:lumMod val="60000"/>
                        <a:lumOff val="40000"/>
                      </a:schemeClr>
                    </a:solidFill>
                  </a:tcPr>
                </a:tc>
                <a:tc>
                  <a:txBody>
                    <a:bodyPr/>
                    <a:lstStyle/>
                    <a:p>
                      <a:r>
                        <a:rPr lang="en-GB" sz="1600" dirty="0"/>
                        <a:t>Nice</a:t>
                      </a:r>
                    </a:p>
                  </a:txBody>
                  <a:tcPr>
                    <a:solidFill>
                      <a:schemeClr val="accent6">
                        <a:lumMod val="60000"/>
                        <a:lumOff val="40000"/>
                      </a:schemeClr>
                    </a:solidFill>
                  </a:tcPr>
                </a:tc>
                <a:tc>
                  <a:txBody>
                    <a:bodyPr/>
                    <a:lstStyle/>
                    <a:p>
                      <a:r>
                        <a:rPr lang="en-GB" sz="1600" dirty="0"/>
                        <a:t>Help you when things are upside down</a:t>
                      </a:r>
                    </a:p>
                  </a:txBody>
                  <a:tcPr>
                    <a:solidFill>
                      <a:schemeClr val="accent6">
                        <a:lumMod val="60000"/>
                        <a:lumOff val="40000"/>
                      </a:schemeClr>
                    </a:solidFill>
                  </a:tcPr>
                </a:tc>
                <a:tc>
                  <a:txBody>
                    <a:bodyPr/>
                    <a:lstStyle/>
                    <a:p>
                      <a:r>
                        <a:rPr lang="en-GB" sz="1600" dirty="0"/>
                        <a:t>Someone who is willing to support you</a:t>
                      </a:r>
                    </a:p>
                  </a:txBody>
                  <a:tcPr>
                    <a:solidFill>
                      <a:schemeClr val="accent6">
                        <a:lumMod val="60000"/>
                        <a:lumOff val="40000"/>
                      </a:schemeClr>
                    </a:solidFill>
                  </a:tcPr>
                </a:tc>
                <a:extLst>
                  <a:ext uri="{0D108BD9-81ED-4DB2-BD59-A6C34878D82A}">
                    <a16:rowId xmlns:a16="http://schemas.microsoft.com/office/drawing/2014/main" val="2095193295"/>
                  </a:ext>
                </a:extLst>
              </a:tr>
            </a:tbl>
          </a:graphicData>
        </a:graphic>
      </p:graphicFrame>
    </p:spTree>
    <p:extLst>
      <p:ext uri="{BB962C8B-B14F-4D97-AF65-F5344CB8AC3E}">
        <p14:creationId xmlns:p14="http://schemas.microsoft.com/office/powerpoint/2010/main" val="20303375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FCB83-453B-B7B9-8FD5-A5455F479FE3}"/>
              </a:ext>
            </a:extLst>
          </p:cNvPr>
          <p:cNvSpPr>
            <a:spLocks noGrp="1"/>
          </p:cNvSpPr>
          <p:nvPr>
            <p:ph type="ctrTitle"/>
          </p:nvPr>
        </p:nvSpPr>
        <p:spPr>
          <a:xfrm>
            <a:off x="1788710" y="184327"/>
            <a:ext cx="9997183" cy="806274"/>
          </a:xfrm>
        </p:spPr>
        <p:txBody>
          <a:bodyPr anchor="b">
            <a:noAutofit/>
          </a:bodyPr>
          <a:lstStyle/>
          <a:p>
            <a:r>
              <a:rPr lang="en-GB" sz="2800" dirty="0">
                <a:solidFill>
                  <a:schemeClr val="tx2"/>
                </a:solidFill>
                <a:latin typeface="Abadi" panose="020B0604020104020204" pitchFamily="34" charset="0"/>
              </a:rPr>
              <a:t>Question 7: what would you do if someone wasn't being a good friend?</a:t>
            </a:r>
          </a:p>
        </p:txBody>
      </p:sp>
      <p:grpSp>
        <p:nvGrpSpPr>
          <p:cNvPr id="14" name="Group 13">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logo with a bird flying in the sky&#10;&#10;Description automatically generated">
            <a:extLst>
              <a:ext uri="{FF2B5EF4-FFF2-40B4-BE49-F238E27FC236}">
                <a16:creationId xmlns:a16="http://schemas.microsoft.com/office/drawing/2014/main" id="{43C6B14C-11BC-D5C0-DC1B-0FA2DB3373B3}"/>
              </a:ext>
            </a:extLst>
          </p:cNvPr>
          <p:cNvPicPr>
            <a:picLocks noChangeAspect="1"/>
          </p:cNvPicPr>
          <p:nvPr/>
        </p:nvPicPr>
        <p:blipFill>
          <a:blip r:embed="rId2"/>
          <a:stretch>
            <a:fillRect/>
          </a:stretch>
        </p:blipFill>
        <p:spPr>
          <a:xfrm>
            <a:off x="406106" y="163905"/>
            <a:ext cx="1360719" cy="826696"/>
          </a:xfrm>
          <a:prstGeom prst="rect">
            <a:avLst/>
          </a:prstGeom>
        </p:spPr>
      </p:pic>
      <p:grpSp>
        <p:nvGrpSpPr>
          <p:cNvPr id="20" name="Group 19">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30" name="Table 29">
            <a:extLst>
              <a:ext uri="{FF2B5EF4-FFF2-40B4-BE49-F238E27FC236}">
                <a16:creationId xmlns:a16="http://schemas.microsoft.com/office/drawing/2014/main" id="{6C71C580-8D67-0462-6994-71AEF49F45D8}"/>
              </a:ext>
            </a:extLst>
          </p:cNvPr>
          <p:cNvGraphicFramePr>
            <a:graphicFrameLocks noGrp="1"/>
          </p:cNvGraphicFramePr>
          <p:nvPr>
            <p:extLst>
              <p:ext uri="{D42A27DB-BD31-4B8C-83A1-F6EECF244321}">
                <p14:modId xmlns:p14="http://schemas.microsoft.com/office/powerpoint/2010/main" val="554614161"/>
              </p:ext>
            </p:extLst>
          </p:nvPr>
        </p:nvGraphicFramePr>
        <p:xfrm>
          <a:off x="200025" y="990601"/>
          <a:ext cx="11868151" cy="5666731"/>
        </p:xfrm>
        <a:graphic>
          <a:graphicData uri="http://schemas.openxmlformats.org/drawingml/2006/table">
            <a:tbl>
              <a:tblPr firstRow="1" bandRow="1">
                <a:tableStyleId>{5C22544A-7EE6-4342-B048-85BDC9FD1C3A}</a:tableStyleId>
              </a:tblPr>
              <a:tblGrid>
                <a:gridCol w="657225">
                  <a:extLst>
                    <a:ext uri="{9D8B030D-6E8A-4147-A177-3AD203B41FA5}">
                      <a16:colId xmlns:a16="http://schemas.microsoft.com/office/drawing/2014/main" val="3602209897"/>
                    </a:ext>
                  </a:extLst>
                </a:gridCol>
                <a:gridCol w="1371600">
                  <a:extLst>
                    <a:ext uri="{9D8B030D-6E8A-4147-A177-3AD203B41FA5}">
                      <a16:colId xmlns:a16="http://schemas.microsoft.com/office/drawing/2014/main" val="1511045015"/>
                    </a:ext>
                  </a:extLst>
                </a:gridCol>
                <a:gridCol w="1971675">
                  <a:extLst>
                    <a:ext uri="{9D8B030D-6E8A-4147-A177-3AD203B41FA5}">
                      <a16:colId xmlns:a16="http://schemas.microsoft.com/office/drawing/2014/main" val="2138606852"/>
                    </a:ext>
                  </a:extLst>
                </a:gridCol>
                <a:gridCol w="1924050">
                  <a:extLst>
                    <a:ext uri="{9D8B030D-6E8A-4147-A177-3AD203B41FA5}">
                      <a16:colId xmlns:a16="http://schemas.microsoft.com/office/drawing/2014/main" val="3310202895"/>
                    </a:ext>
                  </a:extLst>
                </a:gridCol>
                <a:gridCol w="2019300">
                  <a:extLst>
                    <a:ext uri="{9D8B030D-6E8A-4147-A177-3AD203B41FA5}">
                      <a16:colId xmlns:a16="http://schemas.microsoft.com/office/drawing/2014/main" val="3830502743"/>
                    </a:ext>
                  </a:extLst>
                </a:gridCol>
                <a:gridCol w="1638300">
                  <a:extLst>
                    <a:ext uri="{9D8B030D-6E8A-4147-A177-3AD203B41FA5}">
                      <a16:colId xmlns:a16="http://schemas.microsoft.com/office/drawing/2014/main" val="4293287493"/>
                    </a:ext>
                  </a:extLst>
                </a:gridCol>
                <a:gridCol w="2286001">
                  <a:extLst>
                    <a:ext uri="{9D8B030D-6E8A-4147-A177-3AD203B41FA5}">
                      <a16:colId xmlns:a16="http://schemas.microsoft.com/office/drawing/2014/main" val="1822152635"/>
                    </a:ext>
                  </a:extLst>
                </a:gridCol>
              </a:tblGrid>
              <a:tr h="751592">
                <a:tc>
                  <a:txBody>
                    <a:bodyPr/>
                    <a:lstStyle/>
                    <a:p>
                      <a:r>
                        <a:rPr lang="en-GB" dirty="0"/>
                        <a:t>Year</a:t>
                      </a:r>
                    </a:p>
                  </a:txBody>
                  <a:tcPr/>
                </a:tc>
                <a:tc gridSpan="6">
                  <a:txBody>
                    <a:bodyPr/>
                    <a:lstStyle/>
                    <a:p>
                      <a:r>
                        <a:rPr lang="en-GB" dirty="0"/>
                        <a:t>Responses</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673469200"/>
                  </a:ext>
                </a:extLst>
              </a:tr>
              <a:tr h="751592">
                <a:tc>
                  <a:txBody>
                    <a:bodyPr/>
                    <a:lstStyle/>
                    <a:p>
                      <a:r>
                        <a:rPr lang="en-GB" dirty="0"/>
                        <a:t>1</a:t>
                      </a:r>
                    </a:p>
                  </a:txBody>
                  <a:tcPr/>
                </a:tc>
                <a:tc>
                  <a:txBody>
                    <a:bodyPr/>
                    <a:lstStyle/>
                    <a:p>
                      <a:r>
                        <a:rPr lang="en-GB" sz="1600" dirty="0"/>
                        <a:t> Tell a teacher</a:t>
                      </a:r>
                    </a:p>
                  </a:txBody>
                  <a:tcPr/>
                </a:tc>
                <a:tc>
                  <a:txBody>
                    <a:bodyPr/>
                    <a:lstStyle/>
                    <a:p>
                      <a:r>
                        <a:rPr lang="en-GB" sz="1600" dirty="0"/>
                        <a:t>Tell a teacher</a:t>
                      </a:r>
                    </a:p>
                  </a:txBody>
                  <a:tcPr/>
                </a:tc>
                <a:tc>
                  <a:txBody>
                    <a:bodyPr/>
                    <a:lstStyle/>
                    <a:p>
                      <a:r>
                        <a:rPr lang="en-GB" sz="1600" dirty="0"/>
                        <a:t>Talk to Miss Edwards</a:t>
                      </a:r>
                    </a:p>
                  </a:txBody>
                  <a:tcPr/>
                </a:tc>
                <a:tc>
                  <a:txBody>
                    <a:bodyPr/>
                    <a:lstStyle/>
                    <a:p>
                      <a:r>
                        <a:rPr lang="en-GB" sz="1600" dirty="0"/>
                        <a:t>Tell a teacher</a:t>
                      </a:r>
                    </a:p>
                  </a:txBody>
                  <a:tcPr/>
                </a:tc>
                <a:tc>
                  <a:txBody>
                    <a:bodyPr/>
                    <a:lstStyle/>
                    <a:p>
                      <a:r>
                        <a:rPr lang="en-GB" sz="1600" dirty="0"/>
                        <a:t>Play me someone else</a:t>
                      </a:r>
                    </a:p>
                  </a:txBody>
                  <a:tcPr/>
                </a:tc>
                <a:tc>
                  <a:txBody>
                    <a:bodyPr/>
                    <a:lstStyle/>
                    <a:p>
                      <a:r>
                        <a:rPr lang="en-GB" sz="1600" dirty="0"/>
                        <a:t>Use the ‘stop’ signal</a:t>
                      </a:r>
                    </a:p>
                  </a:txBody>
                  <a:tcPr/>
                </a:tc>
                <a:extLst>
                  <a:ext uri="{0D108BD9-81ED-4DB2-BD59-A6C34878D82A}">
                    <a16:rowId xmlns:a16="http://schemas.microsoft.com/office/drawing/2014/main" val="631659107"/>
                  </a:ext>
                </a:extLst>
              </a:tr>
              <a:tr h="1006632">
                <a:tc>
                  <a:txBody>
                    <a:bodyPr/>
                    <a:lstStyle/>
                    <a:p>
                      <a:r>
                        <a:rPr lang="en-GB" dirty="0"/>
                        <a:t>2</a:t>
                      </a:r>
                    </a:p>
                  </a:txBody>
                  <a:tcPr/>
                </a:tc>
                <a:tc>
                  <a:txBody>
                    <a:bodyPr/>
                    <a:lstStyle/>
                    <a:p>
                      <a:r>
                        <a:rPr lang="en-GB" sz="1600" dirty="0"/>
                        <a:t>Tell the teacher</a:t>
                      </a:r>
                    </a:p>
                  </a:txBody>
                  <a:tcPr/>
                </a:tc>
                <a:tc>
                  <a:txBody>
                    <a:bodyPr/>
                    <a:lstStyle/>
                    <a:p>
                      <a:r>
                        <a:rPr lang="en-GB" sz="1600" dirty="0"/>
                        <a:t>Tell the teacher</a:t>
                      </a:r>
                    </a:p>
                  </a:txBody>
                  <a:tcPr/>
                </a:tc>
                <a:tc>
                  <a:txBody>
                    <a:bodyPr/>
                    <a:lstStyle/>
                    <a:p>
                      <a:r>
                        <a:rPr lang="en-GB" sz="1600" dirty="0"/>
                        <a:t>Walk away</a:t>
                      </a:r>
                    </a:p>
                  </a:txBody>
                  <a:tcPr/>
                </a:tc>
                <a:tc>
                  <a:txBody>
                    <a:bodyPr/>
                    <a:lstStyle/>
                    <a:p>
                      <a:r>
                        <a:rPr lang="en-GB" sz="1600" dirty="0"/>
                        <a:t> Ask them to stop</a:t>
                      </a:r>
                    </a:p>
                  </a:txBody>
                  <a:tcPr/>
                </a:tc>
                <a:tc>
                  <a:txBody>
                    <a:bodyPr/>
                    <a:lstStyle/>
                    <a:p>
                      <a:r>
                        <a:rPr lang="en-GB" sz="1600" dirty="0"/>
                        <a:t>Tell them to stop</a:t>
                      </a:r>
                    </a:p>
                  </a:txBody>
                  <a:tcPr/>
                </a:tc>
                <a:tc>
                  <a:txBody>
                    <a:bodyPr/>
                    <a:lstStyle/>
                    <a:p>
                      <a:r>
                        <a:rPr lang="en-GB" sz="1600" dirty="0"/>
                        <a:t>Say “please may you stop I don't like it”</a:t>
                      </a:r>
                    </a:p>
                  </a:txBody>
                  <a:tcPr/>
                </a:tc>
                <a:extLst>
                  <a:ext uri="{0D108BD9-81ED-4DB2-BD59-A6C34878D82A}">
                    <a16:rowId xmlns:a16="http://schemas.microsoft.com/office/drawing/2014/main" val="3467924080"/>
                  </a:ext>
                </a:extLst>
              </a:tr>
              <a:tr h="804883">
                <a:tc>
                  <a:txBody>
                    <a:bodyPr/>
                    <a:lstStyle/>
                    <a:p>
                      <a:r>
                        <a:rPr lang="en-GB" dirty="0"/>
                        <a:t>3</a:t>
                      </a:r>
                    </a:p>
                  </a:txBody>
                  <a:tcPr/>
                </a:tc>
                <a:tc>
                  <a:txBody>
                    <a:bodyPr/>
                    <a:lstStyle/>
                    <a:p>
                      <a:r>
                        <a:rPr lang="en-GB" sz="1600" dirty="0"/>
                        <a:t>Walk away</a:t>
                      </a:r>
                    </a:p>
                  </a:txBody>
                  <a:tcPr/>
                </a:tc>
                <a:tc>
                  <a:txBody>
                    <a:bodyPr/>
                    <a:lstStyle/>
                    <a:p>
                      <a:r>
                        <a:rPr lang="en-GB" sz="1600" dirty="0"/>
                        <a:t>Walk away</a:t>
                      </a:r>
                    </a:p>
                  </a:txBody>
                  <a:tcPr/>
                </a:tc>
                <a:tc>
                  <a:txBody>
                    <a:bodyPr/>
                    <a:lstStyle/>
                    <a:p>
                      <a:r>
                        <a:rPr lang="en-GB" sz="1600" dirty="0"/>
                        <a:t>Say stop</a:t>
                      </a:r>
                    </a:p>
                  </a:txBody>
                  <a:tcPr/>
                </a:tc>
                <a:tc>
                  <a:txBody>
                    <a:bodyPr/>
                    <a:lstStyle/>
                    <a:p>
                      <a:r>
                        <a:rPr lang="en-GB" sz="1600" dirty="0"/>
                        <a:t>Tell the teacher</a:t>
                      </a:r>
                    </a:p>
                  </a:txBody>
                  <a:tcPr/>
                </a:tc>
                <a:tc>
                  <a:txBody>
                    <a:bodyPr/>
                    <a:lstStyle/>
                    <a:p>
                      <a:r>
                        <a:rPr lang="en-GB" sz="1600" dirty="0"/>
                        <a:t>Play with someone else</a:t>
                      </a:r>
                    </a:p>
                  </a:txBody>
                  <a:tcPr/>
                </a:tc>
                <a:tc>
                  <a:txBody>
                    <a:bodyPr/>
                    <a:lstStyle/>
                    <a:p>
                      <a:r>
                        <a:rPr lang="en-GB" sz="1600" dirty="0"/>
                        <a:t>Play with someone else</a:t>
                      </a:r>
                    </a:p>
                  </a:txBody>
                  <a:tcPr/>
                </a:tc>
                <a:extLst>
                  <a:ext uri="{0D108BD9-81ED-4DB2-BD59-A6C34878D82A}">
                    <a16:rowId xmlns:a16="http://schemas.microsoft.com/office/drawing/2014/main" val="2681845481"/>
                  </a:ext>
                </a:extLst>
              </a:tr>
              <a:tr h="942748">
                <a:tc>
                  <a:txBody>
                    <a:bodyPr/>
                    <a:lstStyle/>
                    <a:p>
                      <a:r>
                        <a:rPr lang="en-GB" dirty="0"/>
                        <a:t>4</a:t>
                      </a:r>
                    </a:p>
                  </a:txBody>
                  <a:tcPr/>
                </a:tc>
                <a:tc>
                  <a:txBody>
                    <a:bodyPr/>
                    <a:lstStyle/>
                    <a:p>
                      <a:r>
                        <a:rPr lang="en-GB" sz="1600" dirty="0"/>
                        <a:t> Tell a teacher</a:t>
                      </a:r>
                    </a:p>
                  </a:txBody>
                  <a:tcPr/>
                </a:tc>
                <a:tc>
                  <a:txBody>
                    <a:bodyPr/>
                    <a:lstStyle/>
                    <a:p>
                      <a:r>
                        <a:rPr lang="en-GB" sz="1600" dirty="0"/>
                        <a:t>Walk away</a:t>
                      </a:r>
                    </a:p>
                  </a:txBody>
                  <a:tcPr/>
                </a:tc>
                <a:tc>
                  <a:txBody>
                    <a:bodyPr/>
                    <a:lstStyle/>
                    <a:p>
                      <a:r>
                        <a:rPr lang="en-GB" sz="1600" dirty="0"/>
                        <a:t>Apologise</a:t>
                      </a:r>
                    </a:p>
                  </a:txBody>
                  <a:tcPr/>
                </a:tc>
                <a:tc>
                  <a:txBody>
                    <a:bodyPr/>
                    <a:lstStyle/>
                    <a:p>
                      <a:r>
                        <a:rPr lang="en-GB" sz="1600" dirty="0"/>
                        <a:t>Ask them why they're being unkind</a:t>
                      </a:r>
                    </a:p>
                  </a:txBody>
                  <a:tcPr/>
                </a:tc>
                <a:tc>
                  <a:txBody>
                    <a:bodyPr/>
                    <a:lstStyle/>
                    <a:p>
                      <a:r>
                        <a:rPr lang="en-GB" sz="1600" dirty="0"/>
                        <a:t>Talk to them</a:t>
                      </a:r>
                    </a:p>
                  </a:txBody>
                  <a:tcPr/>
                </a:tc>
                <a:tc>
                  <a:txBody>
                    <a:bodyPr/>
                    <a:lstStyle/>
                    <a:p>
                      <a:r>
                        <a:rPr lang="en-GB" sz="1600" dirty="0"/>
                        <a:t>Shout stop</a:t>
                      </a:r>
                    </a:p>
                  </a:txBody>
                  <a:tcPr/>
                </a:tc>
                <a:extLst>
                  <a:ext uri="{0D108BD9-81ED-4DB2-BD59-A6C34878D82A}">
                    <a16:rowId xmlns:a16="http://schemas.microsoft.com/office/drawing/2014/main" val="2143795737"/>
                  </a:ext>
                </a:extLst>
              </a:tr>
              <a:tr h="704642">
                <a:tc>
                  <a:txBody>
                    <a:bodyPr/>
                    <a:lstStyle/>
                    <a:p>
                      <a:r>
                        <a:rPr lang="en-GB" dirty="0"/>
                        <a:t>5</a:t>
                      </a:r>
                    </a:p>
                    <a:p>
                      <a:endParaRPr lang="en-GB" dirty="0"/>
                    </a:p>
                  </a:txBody>
                  <a:tcPr/>
                </a:tc>
                <a:tc>
                  <a:txBody>
                    <a:bodyPr/>
                    <a:lstStyle/>
                    <a:p>
                      <a:r>
                        <a:rPr lang="en-GB" sz="1600" dirty="0"/>
                        <a:t>Tell a teacher</a:t>
                      </a:r>
                    </a:p>
                  </a:txBody>
                  <a:tcPr/>
                </a:tc>
                <a:tc>
                  <a:txBody>
                    <a:bodyPr/>
                    <a:lstStyle/>
                    <a:p>
                      <a:r>
                        <a:rPr lang="en-GB" sz="1600" dirty="0"/>
                        <a:t>Make new friends</a:t>
                      </a:r>
                    </a:p>
                  </a:txBody>
                  <a:tcPr/>
                </a:tc>
                <a:tc>
                  <a:txBody>
                    <a:bodyPr/>
                    <a:lstStyle/>
                    <a:p>
                      <a:r>
                        <a:rPr lang="en-GB" sz="1600" dirty="0"/>
                        <a:t>Go to another friend</a:t>
                      </a:r>
                    </a:p>
                  </a:txBody>
                  <a:tcPr/>
                </a:tc>
                <a:tc>
                  <a:txBody>
                    <a:bodyPr/>
                    <a:lstStyle/>
                    <a:p>
                      <a:r>
                        <a:rPr lang="en-GB" sz="1600" dirty="0"/>
                        <a:t> Ignore them</a:t>
                      </a:r>
                    </a:p>
                  </a:txBody>
                  <a:tcPr/>
                </a:tc>
                <a:tc>
                  <a:txBody>
                    <a:bodyPr/>
                    <a:lstStyle/>
                    <a:p>
                      <a:r>
                        <a:rPr lang="en-GB" sz="1600" dirty="0"/>
                        <a:t> Ask them to stop</a:t>
                      </a:r>
                    </a:p>
                  </a:txBody>
                  <a:tcPr/>
                </a:tc>
                <a:tc>
                  <a:txBody>
                    <a:bodyPr/>
                    <a:lstStyle/>
                    <a:p>
                      <a:r>
                        <a:rPr lang="en-GB" sz="1600" dirty="0"/>
                        <a:t>Tell them they are not being respectful</a:t>
                      </a:r>
                    </a:p>
                  </a:txBody>
                  <a:tcPr/>
                </a:tc>
                <a:extLst>
                  <a:ext uri="{0D108BD9-81ED-4DB2-BD59-A6C34878D82A}">
                    <a16:rowId xmlns:a16="http://schemas.microsoft.com/office/drawing/2014/main" val="3892547868"/>
                  </a:ext>
                </a:extLst>
              </a:tr>
              <a:tr h="704642">
                <a:tc>
                  <a:txBody>
                    <a:bodyPr/>
                    <a:lstStyle/>
                    <a:p>
                      <a:r>
                        <a:rPr lang="en-GB" dirty="0"/>
                        <a:t>6</a:t>
                      </a:r>
                    </a:p>
                    <a:p>
                      <a:endParaRPr lang="en-GB" dirty="0"/>
                    </a:p>
                  </a:txBody>
                  <a:tcPr/>
                </a:tc>
                <a:tc>
                  <a:txBody>
                    <a:bodyPr/>
                    <a:lstStyle/>
                    <a:p>
                      <a:r>
                        <a:rPr lang="en-GB" sz="1600" dirty="0"/>
                        <a:t>Tell a teacher</a:t>
                      </a:r>
                    </a:p>
                  </a:txBody>
                  <a:tcPr/>
                </a:tc>
                <a:tc>
                  <a:txBody>
                    <a:bodyPr/>
                    <a:lstStyle/>
                    <a:p>
                      <a:r>
                        <a:rPr lang="en-GB" sz="1600" dirty="0"/>
                        <a:t>Ignore them</a:t>
                      </a:r>
                    </a:p>
                  </a:txBody>
                  <a:tcPr/>
                </a:tc>
                <a:tc>
                  <a:txBody>
                    <a:bodyPr/>
                    <a:lstStyle/>
                    <a:p>
                      <a:r>
                        <a:rPr lang="en-GB" sz="1600" dirty="0"/>
                        <a:t>Don't be their friend</a:t>
                      </a:r>
                    </a:p>
                  </a:txBody>
                  <a:tcPr/>
                </a:tc>
                <a:tc>
                  <a:txBody>
                    <a:bodyPr/>
                    <a:lstStyle/>
                    <a:p>
                      <a:r>
                        <a:rPr lang="en-GB" sz="1600" dirty="0"/>
                        <a:t>Say stop</a:t>
                      </a:r>
                    </a:p>
                  </a:txBody>
                  <a:tcPr/>
                </a:tc>
                <a:tc>
                  <a:txBody>
                    <a:bodyPr/>
                    <a:lstStyle/>
                    <a:p>
                      <a:r>
                        <a:rPr lang="en-GB" sz="1600" dirty="0"/>
                        <a:t>Tell the teacher</a:t>
                      </a:r>
                    </a:p>
                  </a:txBody>
                  <a:tcPr/>
                </a:tc>
                <a:tc>
                  <a:txBody>
                    <a:bodyPr/>
                    <a:lstStyle/>
                    <a:p>
                      <a:r>
                        <a:rPr lang="en-GB" sz="1600" dirty="0"/>
                        <a:t>Remind them how to be a good friend</a:t>
                      </a:r>
                    </a:p>
                  </a:txBody>
                  <a:tcPr/>
                </a:tc>
                <a:extLst>
                  <a:ext uri="{0D108BD9-81ED-4DB2-BD59-A6C34878D82A}">
                    <a16:rowId xmlns:a16="http://schemas.microsoft.com/office/drawing/2014/main" val="2095193295"/>
                  </a:ext>
                </a:extLst>
              </a:tr>
            </a:tbl>
          </a:graphicData>
        </a:graphic>
      </p:graphicFrame>
    </p:spTree>
    <p:extLst>
      <p:ext uri="{BB962C8B-B14F-4D97-AF65-F5344CB8AC3E}">
        <p14:creationId xmlns:p14="http://schemas.microsoft.com/office/powerpoint/2010/main" val="2979641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FCB83-453B-B7B9-8FD5-A5455F479FE3}"/>
              </a:ext>
            </a:extLst>
          </p:cNvPr>
          <p:cNvSpPr>
            <a:spLocks noGrp="1"/>
          </p:cNvSpPr>
          <p:nvPr>
            <p:ph type="ctrTitle"/>
          </p:nvPr>
        </p:nvSpPr>
        <p:spPr>
          <a:xfrm>
            <a:off x="1788711" y="163905"/>
            <a:ext cx="9760346" cy="626670"/>
          </a:xfrm>
        </p:spPr>
        <p:txBody>
          <a:bodyPr anchor="b">
            <a:normAutofit/>
          </a:bodyPr>
          <a:lstStyle/>
          <a:p>
            <a:r>
              <a:rPr lang="en-GB" sz="2800" dirty="0">
                <a:solidFill>
                  <a:schemeClr val="tx2"/>
                </a:solidFill>
                <a:latin typeface="Abadi" panose="020B0604020104020204" pitchFamily="34" charset="0"/>
              </a:rPr>
              <a:t>Question 8: Can school help with online issues at home?</a:t>
            </a:r>
          </a:p>
        </p:txBody>
      </p:sp>
      <p:grpSp>
        <p:nvGrpSpPr>
          <p:cNvPr id="14" name="Group 13">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logo with a bird flying in the sky&#10;&#10;Description automatically generated">
            <a:extLst>
              <a:ext uri="{FF2B5EF4-FFF2-40B4-BE49-F238E27FC236}">
                <a16:creationId xmlns:a16="http://schemas.microsoft.com/office/drawing/2014/main" id="{43C6B14C-11BC-D5C0-DC1B-0FA2DB3373B3}"/>
              </a:ext>
            </a:extLst>
          </p:cNvPr>
          <p:cNvPicPr>
            <a:picLocks noChangeAspect="1"/>
          </p:cNvPicPr>
          <p:nvPr/>
        </p:nvPicPr>
        <p:blipFill>
          <a:blip r:embed="rId2"/>
          <a:stretch>
            <a:fillRect/>
          </a:stretch>
        </p:blipFill>
        <p:spPr>
          <a:xfrm>
            <a:off x="406106" y="163905"/>
            <a:ext cx="1032169" cy="627088"/>
          </a:xfrm>
          <a:prstGeom prst="rect">
            <a:avLst/>
          </a:prstGeom>
        </p:spPr>
      </p:pic>
      <p:grpSp>
        <p:nvGrpSpPr>
          <p:cNvPr id="20" name="Group 19">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30" name="Table 29">
            <a:extLst>
              <a:ext uri="{FF2B5EF4-FFF2-40B4-BE49-F238E27FC236}">
                <a16:creationId xmlns:a16="http://schemas.microsoft.com/office/drawing/2014/main" id="{6C71C580-8D67-0462-6994-71AEF49F45D8}"/>
              </a:ext>
            </a:extLst>
          </p:cNvPr>
          <p:cNvGraphicFramePr>
            <a:graphicFrameLocks noGrp="1"/>
          </p:cNvGraphicFramePr>
          <p:nvPr>
            <p:extLst>
              <p:ext uri="{D42A27DB-BD31-4B8C-83A1-F6EECF244321}">
                <p14:modId xmlns:p14="http://schemas.microsoft.com/office/powerpoint/2010/main" val="928662979"/>
              </p:ext>
            </p:extLst>
          </p:nvPr>
        </p:nvGraphicFramePr>
        <p:xfrm>
          <a:off x="80809" y="790575"/>
          <a:ext cx="11939741" cy="5770440"/>
        </p:xfrm>
        <a:graphic>
          <a:graphicData uri="http://schemas.openxmlformats.org/drawingml/2006/table">
            <a:tbl>
              <a:tblPr firstRow="1" bandRow="1">
                <a:tableStyleId>{5C22544A-7EE6-4342-B048-85BDC9FD1C3A}</a:tableStyleId>
              </a:tblPr>
              <a:tblGrid>
                <a:gridCol w="647716">
                  <a:extLst>
                    <a:ext uri="{9D8B030D-6E8A-4147-A177-3AD203B41FA5}">
                      <a16:colId xmlns:a16="http://schemas.microsoft.com/office/drawing/2014/main" val="3602209897"/>
                    </a:ext>
                  </a:extLst>
                </a:gridCol>
                <a:gridCol w="1786707">
                  <a:extLst>
                    <a:ext uri="{9D8B030D-6E8A-4147-A177-3AD203B41FA5}">
                      <a16:colId xmlns:a16="http://schemas.microsoft.com/office/drawing/2014/main" val="1511045015"/>
                    </a:ext>
                  </a:extLst>
                </a:gridCol>
                <a:gridCol w="1829092">
                  <a:extLst>
                    <a:ext uri="{9D8B030D-6E8A-4147-A177-3AD203B41FA5}">
                      <a16:colId xmlns:a16="http://schemas.microsoft.com/office/drawing/2014/main" val="2138606852"/>
                    </a:ext>
                  </a:extLst>
                </a:gridCol>
                <a:gridCol w="1829402">
                  <a:extLst>
                    <a:ext uri="{9D8B030D-6E8A-4147-A177-3AD203B41FA5}">
                      <a16:colId xmlns:a16="http://schemas.microsoft.com/office/drawing/2014/main" val="3310202895"/>
                    </a:ext>
                  </a:extLst>
                </a:gridCol>
                <a:gridCol w="2041951">
                  <a:extLst>
                    <a:ext uri="{9D8B030D-6E8A-4147-A177-3AD203B41FA5}">
                      <a16:colId xmlns:a16="http://schemas.microsoft.com/office/drawing/2014/main" val="3830502743"/>
                    </a:ext>
                  </a:extLst>
                </a:gridCol>
                <a:gridCol w="2060858">
                  <a:extLst>
                    <a:ext uri="{9D8B030D-6E8A-4147-A177-3AD203B41FA5}">
                      <a16:colId xmlns:a16="http://schemas.microsoft.com/office/drawing/2014/main" val="4293287493"/>
                    </a:ext>
                  </a:extLst>
                </a:gridCol>
                <a:gridCol w="1744015">
                  <a:extLst>
                    <a:ext uri="{9D8B030D-6E8A-4147-A177-3AD203B41FA5}">
                      <a16:colId xmlns:a16="http://schemas.microsoft.com/office/drawing/2014/main" val="1822152635"/>
                    </a:ext>
                  </a:extLst>
                </a:gridCol>
              </a:tblGrid>
              <a:tr h="435090">
                <a:tc>
                  <a:txBody>
                    <a:bodyPr/>
                    <a:lstStyle/>
                    <a:p>
                      <a:r>
                        <a:rPr lang="en-GB" dirty="0"/>
                        <a:t>Year</a:t>
                      </a:r>
                    </a:p>
                  </a:txBody>
                  <a:tcPr>
                    <a:solidFill>
                      <a:schemeClr val="accent2">
                        <a:lumMod val="60000"/>
                        <a:lumOff val="40000"/>
                      </a:schemeClr>
                    </a:solidFill>
                  </a:tcPr>
                </a:tc>
                <a:tc gridSpan="6">
                  <a:txBody>
                    <a:bodyPr/>
                    <a:lstStyle/>
                    <a:p>
                      <a:r>
                        <a:rPr lang="en-GB" dirty="0"/>
                        <a:t>Responses</a:t>
                      </a:r>
                    </a:p>
                  </a:txBody>
                  <a:tcPr>
                    <a:solidFill>
                      <a:schemeClr val="accent2">
                        <a:lumMod val="60000"/>
                        <a:lumOff val="40000"/>
                      </a:schemeClr>
                    </a:solidFill>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673469200"/>
                  </a:ext>
                </a:extLst>
              </a:tr>
              <a:tr h="840061">
                <a:tc>
                  <a:txBody>
                    <a:bodyPr/>
                    <a:lstStyle/>
                    <a:p>
                      <a:r>
                        <a:rPr lang="en-GB" sz="1600" dirty="0"/>
                        <a:t>1</a:t>
                      </a:r>
                    </a:p>
                  </a:txBody>
                  <a:tcPr>
                    <a:solidFill>
                      <a:schemeClr val="accent2">
                        <a:lumMod val="40000"/>
                        <a:lumOff val="60000"/>
                      </a:schemeClr>
                    </a:solidFill>
                  </a:tcPr>
                </a:tc>
                <a:tc>
                  <a:txBody>
                    <a:bodyPr/>
                    <a:lstStyle/>
                    <a:p>
                      <a:r>
                        <a:rPr lang="en-GB" sz="1600" dirty="0"/>
                        <a:t>Yes</a:t>
                      </a:r>
                    </a:p>
                  </a:txBody>
                  <a:tcPr>
                    <a:solidFill>
                      <a:schemeClr val="accent2">
                        <a:lumMod val="40000"/>
                        <a:lumOff val="60000"/>
                      </a:schemeClr>
                    </a:solidFill>
                  </a:tcPr>
                </a:tc>
                <a:tc>
                  <a:txBody>
                    <a:bodyPr/>
                    <a:lstStyle/>
                    <a:p>
                      <a:r>
                        <a:rPr lang="en-GB" sz="1600" dirty="0"/>
                        <a:t>Yes</a:t>
                      </a:r>
                    </a:p>
                  </a:txBody>
                  <a:tcPr>
                    <a:solidFill>
                      <a:schemeClr val="accent2">
                        <a:lumMod val="40000"/>
                        <a:lumOff val="60000"/>
                      </a:schemeClr>
                    </a:solidFill>
                  </a:tcPr>
                </a:tc>
                <a:tc>
                  <a:txBody>
                    <a:bodyPr/>
                    <a:lstStyle/>
                    <a:p>
                      <a:r>
                        <a:rPr lang="en-GB" sz="1600" dirty="0"/>
                        <a:t>No only school iPads</a:t>
                      </a:r>
                    </a:p>
                  </a:txBody>
                  <a:tcPr>
                    <a:solidFill>
                      <a:schemeClr val="accent2">
                        <a:lumMod val="40000"/>
                        <a:lumOff val="60000"/>
                      </a:schemeClr>
                    </a:solidFill>
                  </a:tcPr>
                </a:tc>
                <a:tc>
                  <a:txBody>
                    <a:bodyPr/>
                    <a:lstStyle/>
                    <a:p>
                      <a:r>
                        <a:rPr lang="en-GB" sz="1600" dirty="0"/>
                        <a:t>Yes</a:t>
                      </a:r>
                    </a:p>
                  </a:txBody>
                  <a:tcPr>
                    <a:solidFill>
                      <a:schemeClr val="accent2">
                        <a:lumMod val="40000"/>
                        <a:lumOff val="60000"/>
                      </a:schemeClr>
                    </a:solidFill>
                  </a:tcPr>
                </a:tc>
                <a:tc>
                  <a:txBody>
                    <a:bodyPr/>
                    <a:lstStyle/>
                    <a:p>
                      <a:r>
                        <a:rPr lang="en-GB" sz="1600" dirty="0"/>
                        <a:t>Yes, they always help you out</a:t>
                      </a:r>
                    </a:p>
                  </a:txBody>
                  <a:tcPr>
                    <a:solidFill>
                      <a:schemeClr val="accent2">
                        <a:lumMod val="40000"/>
                        <a:lumOff val="60000"/>
                      </a:schemeClr>
                    </a:solidFill>
                  </a:tcPr>
                </a:tc>
                <a:tc>
                  <a:txBody>
                    <a:bodyPr/>
                    <a:lstStyle/>
                    <a:p>
                      <a:r>
                        <a:rPr lang="en-GB" sz="1600" dirty="0"/>
                        <a:t>Yes</a:t>
                      </a:r>
                    </a:p>
                  </a:txBody>
                  <a:tcPr>
                    <a:solidFill>
                      <a:schemeClr val="accent2">
                        <a:lumMod val="40000"/>
                        <a:lumOff val="60000"/>
                      </a:schemeClr>
                    </a:solidFill>
                  </a:tcPr>
                </a:tc>
                <a:extLst>
                  <a:ext uri="{0D108BD9-81ED-4DB2-BD59-A6C34878D82A}">
                    <a16:rowId xmlns:a16="http://schemas.microsoft.com/office/drawing/2014/main" val="631659107"/>
                  </a:ext>
                </a:extLst>
              </a:tr>
              <a:tr h="866850">
                <a:tc>
                  <a:txBody>
                    <a:bodyPr/>
                    <a:lstStyle/>
                    <a:p>
                      <a:r>
                        <a:rPr lang="en-GB" sz="1600" dirty="0"/>
                        <a:t>2</a:t>
                      </a:r>
                    </a:p>
                  </a:txBody>
                  <a:tcPr>
                    <a:solidFill>
                      <a:schemeClr val="accent2">
                        <a:lumMod val="60000"/>
                        <a:lumOff val="40000"/>
                      </a:schemeClr>
                    </a:solidFill>
                  </a:tcPr>
                </a:tc>
                <a:tc>
                  <a:txBody>
                    <a:bodyPr/>
                    <a:lstStyle/>
                    <a:p>
                      <a:r>
                        <a:rPr lang="en-GB" sz="1600" dirty="0"/>
                        <a:t>Yes</a:t>
                      </a:r>
                    </a:p>
                  </a:txBody>
                  <a:tcPr>
                    <a:solidFill>
                      <a:schemeClr val="accent2">
                        <a:lumMod val="60000"/>
                        <a:lumOff val="40000"/>
                      </a:schemeClr>
                    </a:solidFill>
                  </a:tcPr>
                </a:tc>
                <a:tc>
                  <a:txBody>
                    <a:bodyPr/>
                    <a:lstStyle/>
                    <a:p>
                      <a:r>
                        <a:rPr lang="en-GB" sz="1600" dirty="0"/>
                        <a:t>Yes and then tell you what to do</a:t>
                      </a:r>
                    </a:p>
                  </a:txBody>
                  <a:tcPr>
                    <a:solidFill>
                      <a:schemeClr val="accent2">
                        <a:lumMod val="60000"/>
                        <a:lumOff val="40000"/>
                      </a:schemeClr>
                    </a:solidFill>
                  </a:tcPr>
                </a:tc>
                <a:tc>
                  <a:txBody>
                    <a:bodyPr/>
                    <a:lstStyle/>
                    <a:p>
                      <a:r>
                        <a:rPr lang="en-GB" sz="1600" dirty="0"/>
                        <a:t>Yes school can tell parents at home</a:t>
                      </a:r>
                    </a:p>
                  </a:txBody>
                  <a:tcPr>
                    <a:solidFill>
                      <a:schemeClr val="accent2">
                        <a:lumMod val="60000"/>
                        <a:lumOff val="40000"/>
                      </a:schemeClr>
                    </a:solidFill>
                  </a:tcPr>
                </a:tc>
                <a:tc>
                  <a:txBody>
                    <a:bodyPr/>
                    <a:lstStyle/>
                    <a:p>
                      <a:r>
                        <a:rPr lang="en-GB" sz="1600" dirty="0"/>
                        <a:t>Yes they can help you forget what you have seen at home</a:t>
                      </a:r>
                    </a:p>
                  </a:txBody>
                  <a:tcPr>
                    <a:solidFill>
                      <a:schemeClr val="accent2">
                        <a:lumMod val="60000"/>
                        <a:lumOff val="40000"/>
                      </a:schemeClr>
                    </a:solidFill>
                  </a:tcPr>
                </a:tc>
                <a:tc>
                  <a:txBody>
                    <a:bodyPr/>
                    <a:lstStyle/>
                    <a:p>
                      <a:r>
                        <a:rPr lang="en-GB" sz="1600" dirty="0"/>
                        <a:t>Yes and they will calm you down about it</a:t>
                      </a:r>
                    </a:p>
                  </a:txBody>
                  <a:tcPr>
                    <a:solidFill>
                      <a:schemeClr val="accent2">
                        <a:lumMod val="60000"/>
                        <a:lumOff val="40000"/>
                      </a:schemeClr>
                    </a:solidFill>
                  </a:tcPr>
                </a:tc>
                <a:tc>
                  <a:txBody>
                    <a:bodyPr/>
                    <a:lstStyle/>
                    <a:p>
                      <a:r>
                        <a:rPr lang="en-GB" sz="1600" dirty="0"/>
                        <a:t>They will help you to breathe and not panic</a:t>
                      </a:r>
                    </a:p>
                  </a:txBody>
                  <a:tcPr>
                    <a:solidFill>
                      <a:schemeClr val="accent2">
                        <a:lumMod val="60000"/>
                        <a:lumOff val="40000"/>
                      </a:schemeClr>
                    </a:solidFill>
                  </a:tcPr>
                </a:tc>
                <a:extLst>
                  <a:ext uri="{0D108BD9-81ED-4DB2-BD59-A6C34878D82A}">
                    <a16:rowId xmlns:a16="http://schemas.microsoft.com/office/drawing/2014/main" val="3467924080"/>
                  </a:ext>
                </a:extLst>
              </a:tr>
              <a:tr h="1080329">
                <a:tc>
                  <a:txBody>
                    <a:bodyPr/>
                    <a:lstStyle/>
                    <a:p>
                      <a:r>
                        <a:rPr lang="en-GB" sz="1600" dirty="0"/>
                        <a:t>3</a:t>
                      </a:r>
                    </a:p>
                  </a:txBody>
                  <a:tcPr>
                    <a:solidFill>
                      <a:schemeClr val="accent2">
                        <a:lumMod val="40000"/>
                        <a:lumOff val="60000"/>
                      </a:schemeClr>
                    </a:solidFill>
                  </a:tcPr>
                </a:tc>
                <a:tc>
                  <a:txBody>
                    <a:bodyPr/>
                    <a:lstStyle/>
                    <a:p>
                      <a:r>
                        <a:rPr lang="en-GB" sz="1600" dirty="0"/>
                        <a:t>Yes school staff are clever and have had training about this stuff</a:t>
                      </a:r>
                    </a:p>
                  </a:txBody>
                  <a:tcPr>
                    <a:solidFill>
                      <a:schemeClr val="accent2">
                        <a:lumMod val="40000"/>
                        <a:lumOff val="60000"/>
                      </a:schemeClr>
                    </a:solidFill>
                  </a:tcPr>
                </a:tc>
                <a:tc>
                  <a:txBody>
                    <a:bodyPr/>
                    <a:lstStyle/>
                    <a:p>
                      <a:r>
                        <a:rPr lang="en-GB" sz="1600" dirty="0"/>
                        <a:t> Yes they will help you to delete it</a:t>
                      </a:r>
                    </a:p>
                  </a:txBody>
                  <a:tcPr>
                    <a:solidFill>
                      <a:schemeClr val="accent2">
                        <a:lumMod val="40000"/>
                        <a:lumOff val="60000"/>
                      </a:schemeClr>
                    </a:solidFill>
                  </a:tcPr>
                </a:tc>
                <a:tc>
                  <a:txBody>
                    <a:bodyPr/>
                    <a:lstStyle/>
                    <a:p>
                      <a:r>
                        <a:rPr lang="en-GB" sz="1600" dirty="0"/>
                        <a:t>Yes</a:t>
                      </a:r>
                    </a:p>
                  </a:txBody>
                  <a:tcPr>
                    <a:solidFill>
                      <a:schemeClr val="accent2">
                        <a:lumMod val="40000"/>
                        <a:lumOff val="60000"/>
                      </a:schemeClr>
                    </a:solidFill>
                  </a:tcPr>
                </a:tc>
                <a:tc>
                  <a:txBody>
                    <a:bodyPr/>
                    <a:lstStyle/>
                    <a:p>
                      <a:r>
                        <a:rPr lang="en-GB" sz="1600" dirty="0"/>
                        <a:t>Yes they will tell you to show your family</a:t>
                      </a:r>
                    </a:p>
                  </a:txBody>
                  <a:tcPr>
                    <a:solidFill>
                      <a:schemeClr val="accent2">
                        <a:lumMod val="40000"/>
                        <a:lumOff val="60000"/>
                      </a:schemeClr>
                    </a:solidFill>
                  </a:tcPr>
                </a:tc>
                <a:tc>
                  <a:txBody>
                    <a:bodyPr/>
                    <a:lstStyle/>
                    <a:p>
                      <a:r>
                        <a:rPr lang="en-GB" sz="1600" dirty="0"/>
                        <a:t>Yes and they might speak to children at school if they are involved</a:t>
                      </a:r>
                    </a:p>
                  </a:txBody>
                  <a:tcPr>
                    <a:solidFill>
                      <a:schemeClr val="accent2">
                        <a:lumMod val="40000"/>
                        <a:lumOff val="60000"/>
                      </a:schemeClr>
                    </a:solidFill>
                  </a:tcPr>
                </a:tc>
                <a:tc>
                  <a:txBody>
                    <a:bodyPr/>
                    <a:lstStyle/>
                    <a:p>
                      <a:r>
                        <a:rPr lang="en-GB" sz="1600" dirty="0"/>
                        <a:t>Yes</a:t>
                      </a:r>
                    </a:p>
                  </a:txBody>
                  <a:tcPr>
                    <a:solidFill>
                      <a:schemeClr val="accent2">
                        <a:lumMod val="40000"/>
                        <a:lumOff val="60000"/>
                      </a:schemeClr>
                    </a:solidFill>
                  </a:tcPr>
                </a:tc>
                <a:extLst>
                  <a:ext uri="{0D108BD9-81ED-4DB2-BD59-A6C34878D82A}">
                    <a16:rowId xmlns:a16="http://schemas.microsoft.com/office/drawing/2014/main" val="2681845481"/>
                  </a:ext>
                </a:extLst>
              </a:tr>
              <a:tr h="858300">
                <a:tc>
                  <a:txBody>
                    <a:bodyPr/>
                    <a:lstStyle/>
                    <a:p>
                      <a:r>
                        <a:rPr lang="en-GB" sz="1600" dirty="0"/>
                        <a:t>4</a:t>
                      </a:r>
                    </a:p>
                  </a:txBody>
                  <a:tcPr>
                    <a:solidFill>
                      <a:schemeClr val="accent2">
                        <a:lumMod val="60000"/>
                        <a:lumOff val="40000"/>
                      </a:schemeClr>
                    </a:solidFill>
                  </a:tcPr>
                </a:tc>
                <a:tc>
                  <a:txBody>
                    <a:bodyPr/>
                    <a:lstStyle/>
                    <a:p>
                      <a:r>
                        <a:rPr lang="en-GB" sz="1600" dirty="0"/>
                        <a:t>Yes they will help you take your mind off it</a:t>
                      </a:r>
                    </a:p>
                  </a:txBody>
                  <a:tcPr>
                    <a:solidFill>
                      <a:schemeClr val="accent2">
                        <a:lumMod val="60000"/>
                        <a:lumOff val="40000"/>
                      </a:schemeClr>
                    </a:solidFill>
                  </a:tcPr>
                </a:tc>
                <a:tc>
                  <a:txBody>
                    <a:bodyPr/>
                    <a:lstStyle/>
                    <a:p>
                      <a:r>
                        <a:rPr lang="en-GB" sz="1600" dirty="0"/>
                        <a:t>Yes they will deal with it for you</a:t>
                      </a:r>
                    </a:p>
                  </a:txBody>
                  <a:tcPr>
                    <a:solidFill>
                      <a:schemeClr val="accent2">
                        <a:lumMod val="60000"/>
                        <a:lumOff val="40000"/>
                      </a:schemeClr>
                    </a:solidFill>
                  </a:tcPr>
                </a:tc>
                <a:tc>
                  <a:txBody>
                    <a:bodyPr/>
                    <a:lstStyle/>
                    <a:p>
                      <a:r>
                        <a:rPr lang="en-GB" sz="1600" dirty="0"/>
                        <a:t>Yes the IT man can help</a:t>
                      </a:r>
                    </a:p>
                  </a:txBody>
                  <a:tcPr>
                    <a:solidFill>
                      <a:schemeClr val="accent2">
                        <a:lumMod val="60000"/>
                        <a:lumOff val="40000"/>
                      </a:schemeClr>
                    </a:solidFill>
                  </a:tcPr>
                </a:tc>
                <a:tc>
                  <a:txBody>
                    <a:bodyPr/>
                    <a:lstStyle/>
                    <a:p>
                      <a:r>
                        <a:rPr lang="en-GB" sz="1600" dirty="0"/>
                        <a:t>Yes they might advise you how to delete things</a:t>
                      </a:r>
                    </a:p>
                  </a:txBody>
                  <a:tcPr>
                    <a:solidFill>
                      <a:schemeClr val="accent2">
                        <a:lumMod val="60000"/>
                        <a:lumOff val="40000"/>
                      </a:schemeClr>
                    </a:solidFill>
                  </a:tcPr>
                </a:tc>
                <a:tc>
                  <a:txBody>
                    <a:bodyPr/>
                    <a:lstStyle/>
                    <a:p>
                      <a:r>
                        <a:rPr lang="en-GB" sz="1600" dirty="0"/>
                        <a:t>Yes</a:t>
                      </a:r>
                    </a:p>
                  </a:txBody>
                  <a:tcPr>
                    <a:solidFill>
                      <a:schemeClr val="accent2">
                        <a:lumMod val="60000"/>
                        <a:lumOff val="40000"/>
                      </a:schemeClr>
                    </a:solidFill>
                  </a:tcPr>
                </a:tc>
                <a:tc>
                  <a:txBody>
                    <a:bodyPr/>
                    <a:lstStyle/>
                    <a:p>
                      <a:r>
                        <a:rPr lang="en-GB" sz="1600" dirty="0"/>
                        <a:t>Yes</a:t>
                      </a:r>
                    </a:p>
                  </a:txBody>
                  <a:tcPr>
                    <a:solidFill>
                      <a:schemeClr val="accent2">
                        <a:lumMod val="60000"/>
                        <a:lumOff val="40000"/>
                      </a:schemeClr>
                    </a:solidFill>
                  </a:tcPr>
                </a:tc>
                <a:extLst>
                  <a:ext uri="{0D108BD9-81ED-4DB2-BD59-A6C34878D82A}">
                    <a16:rowId xmlns:a16="http://schemas.microsoft.com/office/drawing/2014/main" val="2143795737"/>
                  </a:ext>
                </a:extLst>
              </a:tr>
              <a:tr h="786645">
                <a:tc>
                  <a:txBody>
                    <a:bodyPr/>
                    <a:lstStyle/>
                    <a:p>
                      <a:r>
                        <a:rPr lang="en-GB" sz="1600" dirty="0"/>
                        <a:t>5</a:t>
                      </a:r>
                    </a:p>
                    <a:p>
                      <a:endParaRPr lang="en-GB" sz="1600" dirty="0"/>
                    </a:p>
                  </a:txBody>
                  <a:tcPr>
                    <a:solidFill>
                      <a:schemeClr val="accent2">
                        <a:lumMod val="40000"/>
                        <a:lumOff val="60000"/>
                      </a:schemeClr>
                    </a:solidFill>
                  </a:tcPr>
                </a:tc>
                <a:tc>
                  <a:txBody>
                    <a:bodyPr/>
                    <a:lstStyle/>
                    <a:p>
                      <a:r>
                        <a:rPr lang="en-GB" sz="1600" dirty="0"/>
                        <a:t>Yes and they might comfort you if you're worried</a:t>
                      </a:r>
                    </a:p>
                  </a:txBody>
                  <a:tcPr>
                    <a:solidFill>
                      <a:schemeClr val="accent2">
                        <a:lumMod val="40000"/>
                        <a:lumOff val="60000"/>
                      </a:schemeClr>
                    </a:solidFill>
                  </a:tcPr>
                </a:tc>
                <a:tc>
                  <a:txBody>
                    <a:bodyPr/>
                    <a:lstStyle/>
                    <a:p>
                      <a:r>
                        <a:rPr lang="en-GB" sz="1600" dirty="0"/>
                        <a:t> Yes and they might tell your parents</a:t>
                      </a:r>
                    </a:p>
                  </a:txBody>
                  <a:tcPr>
                    <a:solidFill>
                      <a:schemeClr val="accent2">
                        <a:lumMod val="40000"/>
                        <a:lumOff val="60000"/>
                      </a:schemeClr>
                    </a:solidFill>
                  </a:tcPr>
                </a:tc>
                <a:tc>
                  <a:txBody>
                    <a:bodyPr/>
                    <a:lstStyle/>
                    <a:p>
                      <a:r>
                        <a:rPr lang="en-GB" sz="1600" dirty="0"/>
                        <a:t>Yes and they will calm you down</a:t>
                      </a:r>
                    </a:p>
                  </a:txBody>
                  <a:tcPr>
                    <a:solidFill>
                      <a:schemeClr val="accent2">
                        <a:lumMod val="40000"/>
                        <a:lumOff val="60000"/>
                      </a:schemeClr>
                    </a:solidFill>
                  </a:tcPr>
                </a:tc>
                <a:tc>
                  <a:txBody>
                    <a:bodyPr/>
                    <a:lstStyle/>
                    <a:p>
                      <a:r>
                        <a:rPr lang="en-GB" sz="1600" dirty="0"/>
                        <a:t> Yes and they can show you how to block messages</a:t>
                      </a:r>
                    </a:p>
                  </a:txBody>
                  <a:tcPr>
                    <a:solidFill>
                      <a:schemeClr val="accent2">
                        <a:lumMod val="40000"/>
                        <a:lumOff val="60000"/>
                      </a:schemeClr>
                    </a:solidFill>
                  </a:tcPr>
                </a:tc>
                <a:tc>
                  <a:txBody>
                    <a:bodyPr/>
                    <a:lstStyle/>
                    <a:p>
                      <a:r>
                        <a:rPr lang="en-GB" sz="1600" dirty="0"/>
                        <a:t> Yes they can show you how to delete images</a:t>
                      </a:r>
                    </a:p>
                  </a:txBody>
                  <a:tcPr>
                    <a:solidFill>
                      <a:schemeClr val="accent2">
                        <a:lumMod val="40000"/>
                        <a:lumOff val="60000"/>
                      </a:schemeClr>
                    </a:solidFill>
                  </a:tcPr>
                </a:tc>
                <a:tc>
                  <a:txBody>
                    <a:bodyPr/>
                    <a:lstStyle/>
                    <a:p>
                      <a:r>
                        <a:rPr lang="en-GB" sz="1600" dirty="0"/>
                        <a:t> Yes and they can contact the police for you</a:t>
                      </a:r>
                    </a:p>
                  </a:txBody>
                  <a:tcPr>
                    <a:solidFill>
                      <a:schemeClr val="accent2">
                        <a:lumMod val="40000"/>
                        <a:lumOff val="60000"/>
                      </a:schemeClr>
                    </a:solidFill>
                  </a:tcPr>
                </a:tc>
                <a:extLst>
                  <a:ext uri="{0D108BD9-81ED-4DB2-BD59-A6C34878D82A}">
                    <a16:rowId xmlns:a16="http://schemas.microsoft.com/office/drawing/2014/main" val="3892547868"/>
                  </a:ext>
                </a:extLst>
              </a:tr>
              <a:tr h="866850">
                <a:tc>
                  <a:txBody>
                    <a:bodyPr/>
                    <a:lstStyle/>
                    <a:p>
                      <a:r>
                        <a:rPr lang="en-GB" sz="1600" dirty="0"/>
                        <a:t>6</a:t>
                      </a:r>
                    </a:p>
                    <a:p>
                      <a:endParaRPr lang="en-GB" sz="1600" dirty="0"/>
                    </a:p>
                  </a:txBody>
                  <a:tcPr>
                    <a:solidFill>
                      <a:schemeClr val="accent2">
                        <a:lumMod val="60000"/>
                        <a:lumOff val="40000"/>
                      </a:schemeClr>
                    </a:solidFill>
                  </a:tcPr>
                </a:tc>
                <a:tc>
                  <a:txBody>
                    <a:bodyPr/>
                    <a:lstStyle/>
                    <a:p>
                      <a:r>
                        <a:rPr lang="en-GB" sz="1600" dirty="0"/>
                        <a:t>Yes they will try and make you feel safe</a:t>
                      </a:r>
                    </a:p>
                  </a:txBody>
                  <a:tcPr>
                    <a:solidFill>
                      <a:schemeClr val="accent2">
                        <a:lumMod val="60000"/>
                        <a:lumOff val="40000"/>
                      </a:schemeClr>
                    </a:solidFill>
                  </a:tcPr>
                </a:tc>
                <a:tc>
                  <a:txBody>
                    <a:bodyPr/>
                    <a:lstStyle/>
                    <a:p>
                      <a:r>
                        <a:rPr lang="en-GB" sz="1600" dirty="0"/>
                        <a:t>Yes they will help you</a:t>
                      </a:r>
                    </a:p>
                  </a:txBody>
                  <a:tcPr>
                    <a:solidFill>
                      <a:schemeClr val="accent2">
                        <a:lumMod val="60000"/>
                        <a:lumOff val="40000"/>
                      </a:schemeClr>
                    </a:solidFill>
                  </a:tcPr>
                </a:tc>
                <a:tc>
                  <a:txBody>
                    <a:bodyPr/>
                    <a:lstStyle/>
                    <a:p>
                      <a:r>
                        <a:rPr lang="en-GB" sz="1600" dirty="0"/>
                        <a:t>Yes they'll talk to your parents</a:t>
                      </a:r>
                    </a:p>
                  </a:txBody>
                  <a:tcPr>
                    <a:solidFill>
                      <a:schemeClr val="accent2">
                        <a:lumMod val="60000"/>
                        <a:lumOff val="40000"/>
                      </a:schemeClr>
                    </a:solidFill>
                  </a:tcPr>
                </a:tc>
                <a:tc>
                  <a:txBody>
                    <a:bodyPr/>
                    <a:lstStyle/>
                    <a:p>
                      <a:r>
                        <a:rPr lang="en-GB" sz="1600" dirty="0"/>
                        <a:t>Yes of course you will deal with it</a:t>
                      </a:r>
                    </a:p>
                  </a:txBody>
                  <a:tcPr>
                    <a:solidFill>
                      <a:schemeClr val="accent2">
                        <a:lumMod val="60000"/>
                        <a:lumOff val="40000"/>
                      </a:schemeClr>
                    </a:solidFill>
                  </a:tcPr>
                </a:tc>
                <a:tc>
                  <a:txBody>
                    <a:bodyPr/>
                    <a:lstStyle/>
                    <a:p>
                      <a:r>
                        <a:rPr lang="en-GB" sz="1600" dirty="0"/>
                        <a:t>Yes</a:t>
                      </a:r>
                    </a:p>
                  </a:txBody>
                  <a:tcPr>
                    <a:solidFill>
                      <a:schemeClr val="accent2">
                        <a:lumMod val="60000"/>
                        <a:lumOff val="40000"/>
                      </a:schemeClr>
                    </a:solidFill>
                  </a:tcPr>
                </a:tc>
                <a:tc>
                  <a:txBody>
                    <a:bodyPr/>
                    <a:lstStyle/>
                    <a:p>
                      <a:r>
                        <a:rPr lang="en-GB" sz="1600" dirty="0"/>
                        <a:t>Yes they will investigate</a:t>
                      </a:r>
                    </a:p>
                  </a:txBody>
                  <a:tcPr>
                    <a:solidFill>
                      <a:schemeClr val="accent2">
                        <a:lumMod val="60000"/>
                        <a:lumOff val="40000"/>
                      </a:schemeClr>
                    </a:solidFill>
                  </a:tcPr>
                </a:tc>
                <a:extLst>
                  <a:ext uri="{0D108BD9-81ED-4DB2-BD59-A6C34878D82A}">
                    <a16:rowId xmlns:a16="http://schemas.microsoft.com/office/drawing/2014/main" val="2095193295"/>
                  </a:ext>
                </a:extLst>
              </a:tr>
            </a:tbl>
          </a:graphicData>
        </a:graphic>
      </p:graphicFrame>
    </p:spTree>
    <p:extLst>
      <p:ext uri="{BB962C8B-B14F-4D97-AF65-F5344CB8AC3E}">
        <p14:creationId xmlns:p14="http://schemas.microsoft.com/office/powerpoint/2010/main" val="34643243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FCB83-453B-B7B9-8FD5-A5455F479FE3}"/>
              </a:ext>
            </a:extLst>
          </p:cNvPr>
          <p:cNvSpPr>
            <a:spLocks noGrp="1"/>
          </p:cNvSpPr>
          <p:nvPr>
            <p:ph type="ctrTitle"/>
          </p:nvPr>
        </p:nvSpPr>
        <p:spPr>
          <a:xfrm>
            <a:off x="1788711" y="163905"/>
            <a:ext cx="9760346" cy="626670"/>
          </a:xfrm>
        </p:spPr>
        <p:txBody>
          <a:bodyPr anchor="b">
            <a:normAutofit/>
          </a:bodyPr>
          <a:lstStyle/>
          <a:p>
            <a:r>
              <a:rPr lang="en-GB" sz="2800" dirty="0">
                <a:solidFill>
                  <a:schemeClr val="tx2"/>
                </a:solidFill>
                <a:latin typeface="Abadi" panose="020B0604020104020204" pitchFamily="34" charset="0"/>
              </a:rPr>
              <a:t>Question 9: Do you feel safe at school?</a:t>
            </a:r>
          </a:p>
        </p:txBody>
      </p:sp>
      <p:grpSp>
        <p:nvGrpSpPr>
          <p:cNvPr id="14" name="Group 13">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logo with a bird flying in the sky&#10;&#10;Description automatically generated">
            <a:extLst>
              <a:ext uri="{FF2B5EF4-FFF2-40B4-BE49-F238E27FC236}">
                <a16:creationId xmlns:a16="http://schemas.microsoft.com/office/drawing/2014/main" id="{43C6B14C-11BC-D5C0-DC1B-0FA2DB3373B3}"/>
              </a:ext>
            </a:extLst>
          </p:cNvPr>
          <p:cNvPicPr>
            <a:picLocks noChangeAspect="1"/>
          </p:cNvPicPr>
          <p:nvPr/>
        </p:nvPicPr>
        <p:blipFill>
          <a:blip r:embed="rId2"/>
          <a:stretch>
            <a:fillRect/>
          </a:stretch>
        </p:blipFill>
        <p:spPr>
          <a:xfrm>
            <a:off x="406106" y="163905"/>
            <a:ext cx="1360719" cy="826696"/>
          </a:xfrm>
          <a:prstGeom prst="rect">
            <a:avLst/>
          </a:prstGeom>
        </p:spPr>
      </p:pic>
      <p:grpSp>
        <p:nvGrpSpPr>
          <p:cNvPr id="20" name="Group 19">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30" name="Table 29">
            <a:extLst>
              <a:ext uri="{FF2B5EF4-FFF2-40B4-BE49-F238E27FC236}">
                <a16:creationId xmlns:a16="http://schemas.microsoft.com/office/drawing/2014/main" id="{6C71C580-8D67-0462-6994-71AEF49F45D8}"/>
              </a:ext>
            </a:extLst>
          </p:cNvPr>
          <p:cNvGraphicFramePr>
            <a:graphicFrameLocks noGrp="1"/>
          </p:cNvGraphicFramePr>
          <p:nvPr>
            <p:extLst>
              <p:ext uri="{D42A27DB-BD31-4B8C-83A1-F6EECF244321}">
                <p14:modId xmlns:p14="http://schemas.microsoft.com/office/powerpoint/2010/main" val="3349459297"/>
              </p:ext>
            </p:extLst>
          </p:nvPr>
        </p:nvGraphicFramePr>
        <p:xfrm>
          <a:off x="80808" y="1012847"/>
          <a:ext cx="12030077" cy="5533426"/>
        </p:xfrm>
        <a:graphic>
          <a:graphicData uri="http://schemas.openxmlformats.org/drawingml/2006/table">
            <a:tbl>
              <a:tblPr firstRow="1" bandRow="1">
                <a:tableStyleId>{5C22544A-7EE6-4342-B048-85BDC9FD1C3A}</a:tableStyleId>
              </a:tblPr>
              <a:tblGrid>
                <a:gridCol w="595467">
                  <a:extLst>
                    <a:ext uri="{9D8B030D-6E8A-4147-A177-3AD203B41FA5}">
                      <a16:colId xmlns:a16="http://schemas.microsoft.com/office/drawing/2014/main" val="3602209897"/>
                    </a:ext>
                  </a:extLst>
                </a:gridCol>
                <a:gridCol w="1447800">
                  <a:extLst>
                    <a:ext uri="{9D8B030D-6E8A-4147-A177-3AD203B41FA5}">
                      <a16:colId xmlns:a16="http://schemas.microsoft.com/office/drawing/2014/main" val="1511045015"/>
                    </a:ext>
                  </a:extLst>
                </a:gridCol>
                <a:gridCol w="2252507">
                  <a:extLst>
                    <a:ext uri="{9D8B030D-6E8A-4147-A177-3AD203B41FA5}">
                      <a16:colId xmlns:a16="http://schemas.microsoft.com/office/drawing/2014/main" val="2138606852"/>
                    </a:ext>
                  </a:extLst>
                </a:gridCol>
                <a:gridCol w="1948018">
                  <a:extLst>
                    <a:ext uri="{9D8B030D-6E8A-4147-A177-3AD203B41FA5}">
                      <a16:colId xmlns:a16="http://schemas.microsoft.com/office/drawing/2014/main" val="3310202895"/>
                    </a:ext>
                  </a:extLst>
                </a:gridCol>
                <a:gridCol w="1847850">
                  <a:extLst>
                    <a:ext uri="{9D8B030D-6E8A-4147-A177-3AD203B41FA5}">
                      <a16:colId xmlns:a16="http://schemas.microsoft.com/office/drawing/2014/main" val="3830502743"/>
                    </a:ext>
                  </a:extLst>
                </a:gridCol>
                <a:gridCol w="1966757">
                  <a:extLst>
                    <a:ext uri="{9D8B030D-6E8A-4147-A177-3AD203B41FA5}">
                      <a16:colId xmlns:a16="http://schemas.microsoft.com/office/drawing/2014/main" val="4293287493"/>
                    </a:ext>
                  </a:extLst>
                </a:gridCol>
                <a:gridCol w="1971678">
                  <a:extLst>
                    <a:ext uri="{9D8B030D-6E8A-4147-A177-3AD203B41FA5}">
                      <a16:colId xmlns:a16="http://schemas.microsoft.com/office/drawing/2014/main" val="1822152635"/>
                    </a:ext>
                  </a:extLst>
                </a:gridCol>
              </a:tblGrid>
              <a:tr h="463528">
                <a:tc>
                  <a:txBody>
                    <a:bodyPr/>
                    <a:lstStyle/>
                    <a:p>
                      <a:r>
                        <a:rPr lang="en-GB" dirty="0"/>
                        <a:t>Year</a:t>
                      </a:r>
                    </a:p>
                  </a:txBody>
                  <a:tcPr>
                    <a:solidFill>
                      <a:schemeClr val="accent6">
                        <a:lumMod val="60000"/>
                        <a:lumOff val="40000"/>
                      </a:schemeClr>
                    </a:solidFill>
                  </a:tcPr>
                </a:tc>
                <a:tc gridSpan="6">
                  <a:txBody>
                    <a:bodyPr/>
                    <a:lstStyle/>
                    <a:p>
                      <a:r>
                        <a:rPr lang="en-GB" dirty="0"/>
                        <a:t>Responses</a:t>
                      </a:r>
                    </a:p>
                  </a:txBody>
                  <a:tcPr>
                    <a:solidFill>
                      <a:schemeClr val="accent6">
                        <a:lumMod val="60000"/>
                        <a:lumOff val="40000"/>
                      </a:schemeClr>
                    </a:solidFill>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673469200"/>
                  </a:ext>
                </a:extLst>
              </a:tr>
              <a:tr h="894970">
                <a:tc>
                  <a:txBody>
                    <a:bodyPr/>
                    <a:lstStyle/>
                    <a:p>
                      <a:r>
                        <a:rPr lang="en-GB" dirty="0"/>
                        <a:t>1</a:t>
                      </a:r>
                    </a:p>
                  </a:txBody>
                  <a:tcPr>
                    <a:solidFill>
                      <a:schemeClr val="accent6">
                        <a:lumMod val="20000"/>
                        <a:lumOff val="80000"/>
                      </a:schemeClr>
                    </a:solidFill>
                  </a:tcPr>
                </a:tc>
                <a:tc>
                  <a:txBody>
                    <a:bodyPr/>
                    <a:lstStyle/>
                    <a:p>
                      <a:r>
                        <a:rPr lang="en-GB" sz="1600" dirty="0"/>
                        <a:t>Yes</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extLst>
                  <a:ext uri="{0D108BD9-81ED-4DB2-BD59-A6C34878D82A}">
                    <a16:rowId xmlns:a16="http://schemas.microsoft.com/office/drawing/2014/main" val="631659107"/>
                  </a:ext>
                </a:extLst>
              </a:tr>
              <a:tr h="923509">
                <a:tc>
                  <a:txBody>
                    <a:bodyPr/>
                    <a:lstStyle/>
                    <a:p>
                      <a:r>
                        <a:rPr lang="en-GB" dirty="0"/>
                        <a:t>2</a:t>
                      </a: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60000"/>
                        <a:lumOff val="40000"/>
                      </a:schemeClr>
                    </a:solidFill>
                  </a:tcPr>
                </a:tc>
                <a:extLst>
                  <a:ext uri="{0D108BD9-81ED-4DB2-BD59-A6C34878D82A}">
                    <a16:rowId xmlns:a16="http://schemas.microsoft.com/office/drawing/2014/main" val="3467924080"/>
                  </a:ext>
                </a:extLst>
              </a:tr>
              <a:tr h="946472">
                <a:tc>
                  <a:txBody>
                    <a:bodyPr/>
                    <a:lstStyle/>
                    <a:p>
                      <a:r>
                        <a:rPr lang="en-GB" dirty="0"/>
                        <a:t>3</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extLst>
                  <a:ext uri="{0D108BD9-81ED-4DB2-BD59-A6C34878D82A}">
                    <a16:rowId xmlns:a16="http://schemas.microsoft.com/office/drawing/2014/main" val="2681845481"/>
                  </a:ext>
                </a:extLst>
              </a:tr>
              <a:tr h="689529">
                <a:tc>
                  <a:txBody>
                    <a:bodyPr/>
                    <a:lstStyle/>
                    <a:p>
                      <a:r>
                        <a:rPr lang="en-GB" dirty="0"/>
                        <a:t>4</a:t>
                      </a: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60000"/>
                        <a:lumOff val="40000"/>
                      </a:schemeClr>
                    </a:solidFill>
                  </a:tcPr>
                </a:tc>
                <a:extLst>
                  <a:ext uri="{0D108BD9-81ED-4DB2-BD59-A6C34878D82A}">
                    <a16:rowId xmlns:a16="http://schemas.microsoft.com/office/drawing/2014/main" val="2143795737"/>
                  </a:ext>
                </a:extLst>
              </a:tr>
              <a:tr h="691909">
                <a:tc>
                  <a:txBody>
                    <a:bodyPr/>
                    <a:lstStyle/>
                    <a:p>
                      <a:r>
                        <a:rPr lang="en-GB" dirty="0"/>
                        <a:t>5</a:t>
                      </a:r>
                    </a:p>
                    <a:p>
                      <a:endParaRPr lang="en-GB" dirty="0"/>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20000"/>
                        <a:lumOff val="80000"/>
                      </a:schemeClr>
                    </a:solidFill>
                  </a:tcPr>
                </a:tc>
                <a:extLst>
                  <a:ext uri="{0D108BD9-81ED-4DB2-BD59-A6C34878D82A}">
                    <a16:rowId xmlns:a16="http://schemas.microsoft.com/office/drawing/2014/main" val="3892547868"/>
                  </a:ext>
                </a:extLst>
              </a:tr>
              <a:tr h="923509">
                <a:tc>
                  <a:txBody>
                    <a:bodyPr/>
                    <a:lstStyle/>
                    <a:p>
                      <a:r>
                        <a:rPr lang="en-GB" dirty="0"/>
                        <a:t>6</a:t>
                      </a:r>
                    </a:p>
                    <a:p>
                      <a:endParaRPr lang="en-GB" dirty="0"/>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Yes</a:t>
                      </a: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alibri" panose="020F0502020204030204"/>
                          <a:ea typeface="+mn-ea"/>
                          <a:cs typeface="+mn-cs"/>
                        </a:rPr>
                        <a:t>Yes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solidFill>
                      <a:schemeClr val="accent6">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Yes</a:t>
                      </a:r>
                    </a:p>
                  </a:txBody>
                  <a:tcPr>
                    <a:solidFill>
                      <a:schemeClr val="accent6">
                        <a:lumMod val="60000"/>
                        <a:lumOff val="40000"/>
                      </a:schemeClr>
                    </a:solidFill>
                  </a:tcPr>
                </a:tc>
                <a:extLst>
                  <a:ext uri="{0D108BD9-81ED-4DB2-BD59-A6C34878D82A}">
                    <a16:rowId xmlns:a16="http://schemas.microsoft.com/office/drawing/2014/main" val="2095193295"/>
                  </a:ext>
                </a:extLst>
              </a:tr>
            </a:tbl>
          </a:graphicData>
        </a:graphic>
      </p:graphicFrame>
    </p:spTree>
    <p:extLst>
      <p:ext uri="{BB962C8B-B14F-4D97-AF65-F5344CB8AC3E}">
        <p14:creationId xmlns:p14="http://schemas.microsoft.com/office/powerpoint/2010/main" val="41951728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FCB83-453B-B7B9-8FD5-A5455F479FE3}"/>
              </a:ext>
            </a:extLst>
          </p:cNvPr>
          <p:cNvSpPr>
            <a:spLocks noGrp="1"/>
          </p:cNvSpPr>
          <p:nvPr>
            <p:ph type="ctrTitle"/>
          </p:nvPr>
        </p:nvSpPr>
        <p:spPr>
          <a:xfrm>
            <a:off x="1788710" y="184327"/>
            <a:ext cx="9997183" cy="806274"/>
          </a:xfrm>
        </p:spPr>
        <p:txBody>
          <a:bodyPr anchor="b">
            <a:noAutofit/>
          </a:bodyPr>
          <a:lstStyle/>
          <a:p>
            <a:r>
              <a:rPr lang="en-GB" sz="2800" dirty="0">
                <a:solidFill>
                  <a:schemeClr val="tx2"/>
                </a:solidFill>
                <a:latin typeface="Abadi" panose="020B0604020104020204" pitchFamily="34" charset="0"/>
              </a:rPr>
              <a:t>Question 10: Why do you feel safe/not safe at school?</a:t>
            </a:r>
          </a:p>
        </p:txBody>
      </p:sp>
      <p:grpSp>
        <p:nvGrpSpPr>
          <p:cNvPr id="14" name="Group 13">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logo with a bird flying in the sky&#10;&#10;Description automatically generated">
            <a:extLst>
              <a:ext uri="{FF2B5EF4-FFF2-40B4-BE49-F238E27FC236}">
                <a16:creationId xmlns:a16="http://schemas.microsoft.com/office/drawing/2014/main" id="{43C6B14C-11BC-D5C0-DC1B-0FA2DB3373B3}"/>
              </a:ext>
            </a:extLst>
          </p:cNvPr>
          <p:cNvPicPr>
            <a:picLocks noChangeAspect="1"/>
          </p:cNvPicPr>
          <p:nvPr/>
        </p:nvPicPr>
        <p:blipFill>
          <a:blip r:embed="rId2"/>
          <a:stretch>
            <a:fillRect/>
          </a:stretch>
        </p:blipFill>
        <p:spPr>
          <a:xfrm>
            <a:off x="406106" y="163905"/>
            <a:ext cx="1360719" cy="826696"/>
          </a:xfrm>
          <a:prstGeom prst="rect">
            <a:avLst/>
          </a:prstGeom>
        </p:spPr>
      </p:pic>
      <p:grpSp>
        <p:nvGrpSpPr>
          <p:cNvPr id="20" name="Group 19">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30" name="Table 29">
            <a:extLst>
              <a:ext uri="{FF2B5EF4-FFF2-40B4-BE49-F238E27FC236}">
                <a16:creationId xmlns:a16="http://schemas.microsoft.com/office/drawing/2014/main" id="{6C71C580-8D67-0462-6994-71AEF49F45D8}"/>
              </a:ext>
            </a:extLst>
          </p:cNvPr>
          <p:cNvGraphicFramePr>
            <a:graphicFrameLocks noGrp="1"/>
          </p:cNvGraphicFramePr>
          <p:nvPr>
            <p:extLst>
              <p:ext uri="{D42A27DB-BD31-4B8C-83A1-F6EECF244321}">
                <p14:modId xmlns:p14="http://schemas.microsoft.com/office/powerpoint/2010/main" val="1138896014"/>
              </p:ext>
            </p:extLst>
          </p:nvPr>
        </p:nvGraphicFramePr>
        <p:xfrm>
          <a:off x="200025" y="990601"/>
          <a:ext cx="11868151" cy="5683071"/>
        </p:xfrm>
        <a:graphic>
          <a:graphicData uri="http://schemas.openxmlformats.org/drawingml/2006/table">
            <a:tbl>
              <a:tblPr firstRow="1" bandRow="1">
                <a:tableStyleId>{5C22544A-7EE6-4342-B048-85BDC9FD1C3A}</a:tableStyleId>
              </a:tblPr>
              <a:tblGrid>
                <a:gridCol w="657225">
                  <a:extLst>
                    <a:ext uri="{9D8B030D-6E8A-4147-A177-3AD203B41FA5}">
                      <a16:colId xmlns:a16="http://schemas.microsoft.com/office/drawing/2014/main" val="3602209897"/>
                    </a:ext>
                  </a:extLst>
                </a:gridCol>
                <a:gridCol w="1695450">
                  <a:extLst>
                    <a:ext uri="{9D8B030D-6E8A-4147-A177-3AD203B41FA5}">
                      <a16:colId xmlns:a16="http://schemas.microsoft.com/office/drawing/2014/main" val="1511045015"/>
                    </a:ext>
                  </a:extLst>
                </a:gridCol>
                <a:gridCol w="1647825">
                  <a:extLst>
                    <a:ext uri="{9D8B030D-6E8A-4147-A177-3AD203B41FA5}">
                      <a16:colId xmlns:a16="http://schemas.microsoft.com/office/drawing/2014/main" val="2138606852"/>
                    </a:ext>
                  </a:extLst>
                </a:gridCol>
                <a:gridCol w="1924050">
                  <a:extLst>
                    <a:ext uri="{9D8B030D-6E8A-4147-A177-3AD203B41FA5}">
                      <a16:colId xmlns:a16="http://schemas.microsoft.com/office/drawing/2014/main" val="3310202895"/>
                    </a:ext>
                  </a:extLst>
                </a:gridCol>
                <a:gridCol w="2019300">
                  <a:extLst>
                    <a:ext uri="{9D8B030D-6E8A-4147-A177-3AD203B41FA5}">
                      <a16:colId xmlns:a16="http://schemas.microsoft.com/office/drawing/2014/main" val="3830502743"/>
                    </a:ext>
                  </a:extLst>
                </a:gridCol>
                <a:gridCol w="1638300">
                  <a:extLst>
                    <a:ext uri="{9D8B030D-6E8A-4147-A177-3AD203B41FA5}">
                      <a16:colId xmlns:a16="http://schemas.microsoft.com/office/drawing/2014/main" val="4293287493"/>
                    </a:ext>
                  </a:extLst>
                </a:gridCol>
                <a:gridCol w="2286001">
                  <a:extLst>
                    <a:ext uri="{9D8B030D-6E8A-4147-A177-3AD203B41FA5}">
                      <a16:colId xmlns:a16="http://schemas.microsoft.com/office/drawing/2014/main" val="1822152635"/>
                    </a:ext>
                  </a:extLst>
                </a:gridCol>
              </a:tblGrid>
              <a:tr h="799799">
                <a:tc>
                  <a:txBody>
                    <a:bodyPr/>
                    <a:lstStyle/>
                    <a:p>
                      <a:r>
                        <a:rPr lang="en-GB" dirty="0"/>
                        <a:t>Year</a:t>
                      </a:r>
                    </a:p>
                  </a:txBody>
                  <a:tcPr/>
                </a:tc>
                <a:tc gridSpan="6">
                  <a:txBody>
                    <a:bodyPr/>
                    <a:lstStyle/>
                    <a:p>
                      <a:r>
                        <a:rPr lang="en-GB" dirty="0"/>
                        <a:t>Responses</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673469200"/>
                  </a:ext>
                </a:extLst>
              </a:tr>
              <a:tr h="799799">
                <a:tc>
                  <a:txBody>
                    <a:bodyPr/>
                    <a:lstStyle/>
                    <a:p>
                      <a:r>
                        <a:rPr lang="en-GB" dirty="0"/>
                        <a:t>1</a:t>
                      </a:r>
                    </a:p>
                  </a:txBody>
                  <a:tcPr/>
                </a:tc>
                <a:tc>
                  <a:txBody>
                    <a:bodyPr/>
                    <a:lstStyle/>
                    <a:p>
                      <a:r>
                        <a:rPr lang="en-GB" sz="1600" dirty="0"/>
                        <a:t>The grown-ups look after us</a:t>
                      </a:r>
                    </a:p>
                  </a:txBody>
                  <a:tcPr/>
                </a:tc>
                <a:tc>
                  <a:txBody>
                    <a:bodyPr/>
                    <a:lstStyle/>
                    <a:p>
                      <a:r>
                        <a:rPr lang="en-GB" sz="1600" dirty="0"/>
                        <a:t>The teachers</a:t>
                      </a:r>
                    </a:p>
                  </a:txBody>
                  <a:tcPr/>
                </a:tc>
                <a:tc>
                  <a:txBody>
                    <a:bodyPr/>
                    <a:lstStyle/>
                    <a:p>
                      <a:r>
                        <a:rPr lang="en-GB" sz="1600" dirty="0"/>
                        <a:t>The teachers</a:t>
                      </a:r>
                    </a:p>
                  </a:txBody>
                  <a:tcPr/>
                </a:tc>
                <a:tc>
                  <a:txBody>
                    <a:bodyPr/>
                    <a:lstStyle/>
                    <a:p>
                      <a:r>
                        <a:rPr lang="en-GB" sz="1600" dirty="0"/>
                        <a:t>The teachers</a:t>
                      </a:r>
                    </a:p>
                  </a:txBody>
                  <a:tcPr/>
                </a:tc>
                <a:tc>
                  <a:txBody>
                    <a:bodyPr/>
                    <a:lstStyle/>
                    <a:p>
                      <a:r>
                        <a:rPr lang="en-GB" sz="1600" dirty="0"/>
                        <a:t>My friends</a:t>
                      </a:r>
                    </a:p>
                  </a:txBody>
                  <a:tcPr/>
                </a:tc>
                <a:tc>
                  <a:txBody>
                    <a:bodyPr/>
                    <a:lstStyle/>
                    <a:p>
                      <a:r>
                        <a:rPr lang="en-GB" sz="1600" dirty="0"/>
                        <a:t>The locked doors and gates</a:t>
                      </a:r>
                    </a:p>
                  </a:txBody>
                  <a:tcPr/>
                </a:tc>
                <a:extLst>
                  <a:ext uri="{0D108BD9-81ED-4DB2-BD59-A6C34878D82A}">
                    <a16:rowId xmlns:a16="http://schemas.microsoft.com/office/drawing/2014/main" val="631659107"/>
                  </a:ext>
                </a:extLst>
              </a:tr>
              <a:tr h="706400">
                <a:tc>
                  <a:txBody>
                    <a:bodyPr/>
                    <a:lstStyle/>
                    <a:p>
                      <a:r>
                        <a:rPr lang="en-GB" dirty="0"/>
                        <a:t>2</a:t>
                      </a:r>
                    </a:p>
                  </a:txBody>
                  <a:tcPr/>
                </a:tc>
                <a:tc>
                  <a:txBody>
                    <a:bodyPr/>
                    <a:lstStyle/>
                    <a:p>
                      <a:r>
                        <a:rPr lang="en-GB" sz="1600" dirty="0"/>
                        <a:t> The adults</a:t>
                      </a:r>
                    </a:p>
                  </a:txBody>
                  <a:tcPr/>
                </a:tc>
                <a:tc>
                  <a:txBody>
                    <a:bodyPr/>
                    <a:lstStyle/>
                    <a:p>
                      <a:r>
                        <a:rPr lang="en-GB" sz="1600" dirty="0"/>
                        <a:t>The locked gates</a:t>
                      </a:r>
                    </a:p>
                  </a:txBody>
                  <a:tcPr/>
                </a:tc>
                <a:tc>
                  <a:txBody>
                    <a:bodyPr/>
                    <a:lstStyle/>
                    <a:p>
                      <a:r>
                        <a:rPr lang="en-GB" sz="1600" dirty="0"/>
                        <a:t>The new electronic gates</a:t>
                      </a:r>
                    </a:p>
                  </a:txBody>
                  <a:tcPr/>
                </a:tc>
                <a:tc>
                  <a:txBody>
                    <a:bodyPr/>
                    <a:lstStyle/>
                    <a:p>
                      <a:r>
                        <a:rPr lang="en-GB" sz="1600" dirty="0"/>
                        <a:t>The teachers</a:t>
                      </a:r>
                    </a:p>
                  </a:txBody>
                  <a:tcPr/>
                </a:tc>
                <a:tc>
                  <a:txBody>
                    <a:bodyPr/>
                    <a:lstStyle/>
                    <a:p>
                      <a:r>
                        <a:rPr lang="en-GB" sz="1600" dirty="0"/>
                        <a:t>There are lots of grown-ups</a:t>
                      </a:r>
                    </a:p>
                  </a:txBody>
                  <a:tcPr/>
                </a:tc>
                <a:tc>
                  <a:txBody>
                    <a:bodyPr/>
                    <a:lstStyle/>
                    <a:p>
                      <a:r>
                        <a:rPr lang="en-GB" sz="1600" dirty="0"/>
                        <a:t>Lots of people to keep us safe</a:t>
                      </a:r>
                    </a:p>
                  </a:txBody>
                  <a:tcPr/>
                </a:tc>
                <a:extLst>
                  <a:ext uri="{0D108BD9-81ED-4DB2-BD59-A6C34878D82A}">
                    <a16:rowId xmlns:a16="http://schemas.microsoft.com/office/drawing/2014/main" val="3467924080"/>
                  </a:ext>
                </a:extLst>
              </a:tr>
              <a:tr h="875745">
                <a:tc>
                  <a:txBody>
                    <a:bodyPr/>
                    <a:lstStyle/>
                    <a:p>
                      <a:r>
                        <a:rPr lang="en-GB" dirty="0"/>
                        <a:t>3</a:t>
                      </a:r>
                    </a:p>
                  </a:txBody>
                  <a:tcPr/>
                </a:tc>
                <a:tc>
                  <a:txBody>
                    <a:bodyPr/>
                    <a:lstStyle/>
                    <a:p>
                      <a:r>
                        <a:rPr lang="en-GB" sz="1600" dirty="0"/>
                        <a:t>My friends</a:t>
                      </a:r>
                    </a:p>
                  </a:txBody>
                  <a:tcPr/>
                </a:tc>
                <a:tc>
                  <a:txBody>
                    <a:bodyPr/>
                    <a:lstStyle/>
                    <a:p>
                      <a:r>
                        <a:rPr lang="en-GB" sz="1600" dirty="0"/>
                        <a:t>Teachers</a:t>
                      </a:r>
                    </a:p>
                  </a:txBody>
                  <a:tcPr/>
                </a:tc>
                <a:tc>
                  <a:txBody>
                    <a:bodyPr/>
                    <a:lstStyle/>
                    <a:p>
                      <a:r>
                        <a:rPr lang="en-GB" sz="1600" dirty="0"/>
                        <a:t>When the teachers are around</a:t>
                      </a:r>
                    </a:p>
                  </a:txBody>
                  <a:tcPr/>
                </a:tc>
                <a:tc>
                  <a:txBody>
                    <a:bodyPr/>
                    <a:lstStyle/>
                    <a:p>
                      <a:r>
                        <a:rPr lang="en-GB" sz="1600" dirty="0"/>
                        <a:t> Headteacher</a:t>
                      </a:r>
                    </a:p>
                  </a:txBody>
                  <a:tcPr/>
                </a:tc>
                <a:tc>
                  <a:txBody>
                    <a:bodyPr/>
                    <a:lstStyle/>
                    <a:p>
                      <a:r>
                        <a:rPr lang="en-GB" sz="1600" dirty="0"/>
                        <a:t>The soft landing under the monkey bars</a:t>
                      </a:r>
                    </a:p>
                  </a:txBody>
                  <a:tcPr/>
                </a:tc>
                <a:tc>
                  <a:txBody>
                    <a:bodyPr/>
                    <a:lstStyle/>
                    <a:p>
                      <a:r>
                        <a:rPr lang="en-GB" sz="1600" dirty="0"/>
                        <a:t>The fence and cameras stop people breaking in</a:t>
                      </a:r>
                    </a:p>
                  </a:txBody>
                  <a:tcPr/>
                </a:tc>
                <a:extLst>
                  <a:ext uri="{0D108BD9-81ED-4DB2-BD59-A6C34878D82A}">
                    <a16:rowId xmlns:a16="http://schemas.microsoft.com/office/drawing/2014/main" val="2681845481"/>
                  </a:ext>
                </a:extLst>
              </a:tr>
              <a:tr h="875745">
                <a:tc>
                  <a:txBody>
                    <a:bodyPr/>
                    <a:lstStyle/>
                    <a:p>
                      <a:r>
                        <a:rPr lang="en-GB" dirty="0"/>
                        <a:t>4</a:t>
                      </a:r>
                    </a:p>
                  </a:txBody>
                  <a:tcPr/>
                </a:tc>
                <a:tc>
                  <a:txBody>
                    <a:bodyPr/>
                    <a:lstStyle/>
                    <a:p>
                      <a:r>
                        <a:rPr lang="en-GB" sz="1600" dirty="0"/>
                        <a:t>The new gates and doors</a:t>
                      </a:r>
                    </a:p>
                  </a:txBody>
                  <a:tcPr/>
                </a:tc>
                <a:tc>
                  <a:txBody>
                    <a:bodyPr/>
                    <a:lstStyle/>
                    <a:p>
                      <a:r>
                        <a:rPr lang="en-GB" sz="1600" dirty="0"/>
                        <a:t>The lockdown practise</a:t>
                      </a:r>
                    </a:p>
                  </a:txBody>
                  <a:tcPr/>
                </a:tc>
                <a:tc>
                  <a:txBody>
                    <a:bodyPr/>
                    <a:lstStyle/>
                    <a:p>
                      <a:r>
                        <a:rPr lang="en-GB" sz="1600" dirty="0"/>
                        <a:t>The new gates around school</a:t>
                      </a:r>
                    </a:p>
                  </a:txBody>
                  <a:tcPr/>
                </a:tc>
                <a:tc>
                  <a:txBody>
                    <a:bodyPr/>
                    <a:lstStyle/>
                    <a:p>
                      <a:r>
                        <a:rPr lang="en-GB" sz="1600" dirty="0"/>
                        <a:t>The cameras</a:t>
                      </a:r>
                    </a:p>
                  </a:txBody>
                  <a:tcPr/>
                </a:tc>
                <a:tc>
                  <a:txBody>
                    <a:bodyPr/>
                    <a:lstStyle/>
                    <a:p>
                      <a:r>
                        <a:rPr lang="en-GB" sz="1600" dirty="0"/>
                        <a:t>You can only get into school with a teacher</a:t>
                      </a:r>
                    </a:p>
                  </a:txBody>
                  <a:tcPr/>
                </a:tc>
                <a:tc>
                  <a:txBody>
                    <a:bodyPr/>
                    <a:lstStyle/>
                    <a:p>
                      <a:r>
                        <a:rPr lang="en-GB" sz="1600" dirty="0"/>
                        <a:t>The adults</a:t>
                      </a:r>
                    </a:p>
                  </a:txBody>
                  <a:tcPr/>
                </a:tc>
                <a:extLst>
                  <a:ext uri="{0D108BD9-81ED-4DB2-BD59-A6C34878D82A}">
                    <a16:rowId xmlns:a16="http://schemas.microsoft.com/office/drawing/2014/main" val="2143795737"/>
                  </a:ext>
                </a:extLst>
              </a:tr>
              <a:tr h="749838">
                <a:tc>
                  <a:txBody>
                    <a:bodyPr/>
                    <a:lstStyle/>
                    <a:p>
                      <a:r>
                        <a:rPr lang="en-GB" dirty="0"/>
                        <a:t>5</a:t>
                      </a:r>
                    </a:p>
                    <a:p>
                      <a:endParaRPr lang="en-GB" dirty="0"/>
                    </a:p>
                  </a:txBody>
                  <a:tcPr/>
                </a:tc>
                <a:tc>
                  <a:txBody>
                    <a:bodyPr/>
                    <a:lstStyle/>
                    <a:p>
                      <a:r>
                        <a:rPr lang="en-GB" sz="1600" dirty="0"/>
                        <a:t> The lockdown drills keep us safe</a:t>
                      </a:r>
                    </a:p>
                  </a:txBody>
                  <a:tcPr/>
                </a:tc>
                <a:tc>
                  <a:txBody>
                    <a:bodyPr/>
                    <a:lstStyle/>
                    <a:p>
                      <a:r>
                        <a:rPr lang="en-GB" sz="1600" dirty="0"/>
                        <a:t> Practising with the fire drills</a:t>
                      </a:r>
                    </a:p>
                  </a:txBody>
                  <a:tcPr/>
                </a:tc>
                <a:tc>
                  <a:txBody>
                    <a:bodyPr/>
                    <a:lstStyle/>
                    <a:p>
                      <a:r>
                        <a:rPr lang="en-GB" sz="1600" dirty="0"/>
                        <a:t>Classroom having curtains</a:t>
                      </a:r>
                    </a:p>
                  </a:txBody>
                  <a:tcPr/>
                </a:tc>
                <a:tc>
                  <a:txBody>
                    <a:bodyPr/>
                    <a:lstStyle/>
                    <a:p>
                      <a:r>
                        <a:rPr lang="en-GB" sz="1600" dirty="0"/>
                        <a:t>The lockable doors</a:t>
                      </a:r>
                    </a:p>
                  </a:txBody>
                  <a:tcPr/>
                </a:tc>
                <a:tc>
                  <a:txBody>
                    <a:bodyPr/>
                    <a:lstStyle/>
                    <a:p>
                      <a:r>
                        <a:rPr lang="en-GB" sz="1600" dirty="0"/>
                        <a:t>Classroom doors</a:t>
                      </a:r>
                    </a:p>
                  </a:txBody>
                  <a:tcPr/>
                </a:tc>
                <a:tc>
                  <a:txBody>
                    <a:bodyPr/>
                    <a:lstStyle/>
                    <a:p>
                      <a:r>
                        <a:rPr lang="en-GB" sz="1600" dirty="0"/>
                        <a:t>The fact we don't allow fighting in our school</a:t>
                      </a:r>
                    </a:p>
                  </a:txBody>
                  <a:tcPr/>
                </a:tc>
                <a:extLst>
                  <a:ext uri="{0D108BD9-81ED-4DB2-BD59-A6C34878D82A}">
                    <a16:rowId xmlns:a16="http://schemas.microsoft.com/office/drawing/2014/main" val="3892547868"/>
                  </a:ext>
                </a:extLst>
              </a:tr>
              <a:tr h="875745">
                <a:tc>
                  <a:txBody>
                    <a:bodyPr/>
                    <a:lstStyle/>
                    <a:p>
                      <a:r>
                        <a:rPr lang="en-GB" dirty="0"/>
                        <a:t>6</a:t>
                      </a:r>
                    </a:p>
                    <a:p>
                      <a:endParaRPr lang="en-GB" dirty="0"/>
                    </a:p>
                  </a:txBody>
                  <a:tcPr/>
                </a:tc>
                <a:tc>
                  <a:txBody>
                    <a:bodyPr/>
                    <a:lstStyle/>
                    <a:p>
                      <a:r>
                        <a:rPr lang="en-GB" sz="1600" dirty="0"/>
                        <a:t>The new gates stop anyone getting in</a:t>
                      </a:r>
                    </a:p>
                  </a:txBody>
                  <a:tcPr/>
                </a:tc>
                <a:tc>
                  <a:txBody>
                    <a:bodyPr/>
                    <a:lstStyle/>
                    <a:p>
                      <a:r>
                        <a:rPr lang="en-GB" sz="1600" dirty="0"/>
                        <a:t>The automatic gates</a:t>
                      </a:r>
                    </a:p>
                  </a:txBody>
                  <a:tcPr/>
                </a:tc>
                <a:tc>
                  <a:txBody>
                    <a:bodyPr/>
                    <a:lstStyle/>
                    <a:p>
                      <a:r>
                        <a:rPr lang="en-GB" sz="1600" dirty="0"/>
                        <a:t>The strong gates around the school</a:t>
                      </a:r>
                    </a:p>
                  </a:txBody>
                  <a:tcPr/>
                </a:tc>
                <a:tc>
                  <a:txBody>
                    <a:bodyPr/>
                    <a:lstStyle/>
                    <a:p>
                      <a:r>
                        <a:rPr lang="en-GB" sz="1600" dirty="0"/>
                        <a:t>Because safe people are around</a:t>
                      </a:r>
                    </a:p>
                  </a:txBody>
                  <a:tcPr/>
                </a:tc>
                <a:tc>
                  <a:txBody>
                    <a:bodyPr/>
                    <a:lstStyle/>
                    <a:p>
                      <a:r>
                        <a:rPr lang="en-GB" sz="1600" dirty="0"/>
                        <a:t>I trust the adults, I like the vibe</a:t>
                      </a:r>
                    </a:p>
                  </a:txBody>
                  <a:tcPr/>
                </a:tc>
                <a:tc>
                  <a:txBody>
                    <a:bodyPr/>
                    <a:lstStyle/>
                    <a:p>
                      <a:r>
                        <a:rPr lang="en-GB" sz="1600" dirty="0"/>
                        <a:t>School is a kind nice place that is calm</a:t>
                      </a:r>
                    </a:p>
                  </a:txBody>
                  <a:tcPr/>
                </a:tc>
                <a:extLst>
                  <a:ext uri="{0D108BD9-81ED-4DB2-BD59-A6C34878D82A}">
                    <a16:rowId xmlns:a16="http://schemas.microsoft.com/office/drawing/2014/main" val="2095193295"/>
                  </a:ext>
                </a:extLst>
              </a:tr>
            </a:tbl>
          </a:graphicData>
        </a:graphic>
      </p:graphicFrame>
    </p:spTree>
    <p:extLst>
      <p:ext uri="{BB962C8B-B14F-4D97-AF65-F5344CB8AC3E}">
        <p14:creationId xmlns:p14="http://schemas.microsoft.com/office/powerpoint/2010/main" val="590679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F1E12-547A-A46C-50B0-AE32A0478BFC}"/>
              </a:ext>
            </a:extLst>
          </p:cNvPr>
          <p:cNvSpPr>
            <a:spLocks noGrp="1"/>
          </p:cNvSpPr>
          <p:nvPr>
            <p:ph type="title"/>
          </p:nvPr>
        </p:nvSpPr>
        <p:spPr/>
        <p:txBody>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Data comparisons 2023 to 2024</a:t>
            </a:r>
          </a:p>
        </p:txBody>
      </p:sp>
      <p:sp>
        <p:nvSpPr>
          <p:cNvPr id="3" name="Content Placeholder 2">
            <a:extLst>
              <a:ext uri="{FF2B5EF4-FFF2-40B4-BE49-F238E27FC236}">
                <a16:creationId xmlns:a16="http://schemas.microsoft.com/office/drawing/2014/main" id="{EF2D776D-FBFE-6772-4657-45160273049A}"/>
              </a:ext>
            </a:extLst>
          </p:cNvPr>
          <p:cNvSpPr>
            <a:spLocks noGrp="1"/>
          </p:cNvSpPr>
          <p:nvPr>
            <p:ph idx="1"/>
          </p:nvPr>
        </p:nvSpPr>
        <p:spPr/>
        <p:txBody>
          <a:bodyPr>
            <a:normAutofit/>
          </a:bodyPr>
          <a:lstStyle/>
          <a:p>
            <a:pPr>
              <a:lnSpc>
                <a:spcPct val="150000"/>
              </a:lnSpc>
            </a:pPr>
            <a:r>
              <a:rPr lang="en-GB" sz="1800" dirty="0"/>
              <a:t>Question 1 If you felt unhappy at school what would you do?  </a:t>
            </a:r>
          </a:p>
          <a:p>
            <a:pPr lvl="1">
              <a:lnSpc>
                <a:spcPct val="150000"/>
              </a:lnSpc>
            </a:pPr>
            <a:r>
              <a:rPr lang="en-GB" sz="1800" dirty="0"/>
              <a:t>Children from all year groups continue to demonstrate that positive relationships between staff and pupils have been built with </a:t>
            </a:r>
            <a:r>
              <a:rPr lang="en-GB" sz="1800" dirty="0">
                <a:solidFill>
                  <a:schemeClr val="accent6"/>
                </a:solidFill>
              </a:rPr>
              <a:t>50%</a:t>
            </a:r>
            <a:r>
              <a:rPr lang="en-GB" sz="1800" dirty="0"/>
              <a:t> of first responses being ‘talk to a teacher’ if they are unhappy at school. This is an increase of </a:t>
            </a:r>
            <a:r>
              <a:rPr lang="en-GB" sz="1800" dirty="0">
                <a:solidFill>
                  <a:schemeClr val="accent6"/>
                </a:solidFill>
              </a:rPr>
              <a:t>10%</a:t>
            </a:r>
            <a:r>
              <a:rPr lang="en-GB" sz="1800" dirty="0"/>
              <a:t> from last year. </a:t>
            </a:r>
          </a:p>
          <a:p>
            <a:pPr>
              <a:lnSpc>
                <a:spcPct val="150000"/>
              </a:lnSpc>
            </a:pPr>
            <a:r>
              <a:rPr lang="en-GB" sz="1800" dirty="0"/>
              <a:t>Question 2 – Fire alarms</a:t>
            </a:r>
          </a:p>
          <a:p>
            <a:pPr lvl="1">
              <a:lnSpc>
                <a:spcPct val="150000"/>
              </a:lnSpc>
            </a:pPr>
            <a:r>
              <a:rPr lang="en-GB" sz="1800" dirty="0"/>
              <a:t>97.22% could give answers relating to what they need to do in the event of a fire alarm based on the practices we have been doing. This percentage is </a:t>
            </a:r>
            <a:r>
              <a:rPr lang="en-GB" sz="1800" dirty="0">
                <a:solidFill>
                  <a:schemeClr val="accent2"/>
                </a:solidFill>
              </a:rPr>
              <a:t>2.88%</a:t>
            </a:r>
            <a:r>
              <a:rPr lang="en-GB" sz="1800" dirty="0"/>
              <a:t> down on last year’s survey when </a:t>
            </a:r>
            <a:r>
              <a:rPr lang="en-GB" sz="1800" dirty="0">
                <a:solidFill>
                  <a:schemeClr val="accent6"/>
                </a:solidFill>
              </a:rPr>
              <a:t>100%</a:t>
            </a:r>
            <a:r>
              <a:rPr lang="en-GB" sz="1800" dirty="0"/>
              <a:t> of children gave a response appropriate to the situation. </a:t>
            </a:r>
          </a:p>
        </p:txBody>
      </p:sp>
      <p:sp>
        <p:nvSpPr>
          <p:cNvPr id="4" name="Arrow: Up 3">
            <a:extLst>
              <a:ext uri="{FF2B5EF4-FFF2-40B4-BE49-F238E27FC236}">
                <a16:creationId xmlns:a16="http://schemas.microsoft.com/office/drawing/2014/main" id="{C5816EF4-E9D0-1DEC-C801-3C642923A8FA}"/>
              </a:ext>
            </a:extLst>
          </p:cNvPr>
          <p:cNvSpPr/>
          <p:nvPr/>
        </p:nvSpPr>
        <p:spPr>
          <a:xfrm rot="10800000">
            <a:off x="962024" y="4191000"/>
            <a:ext cx="409575" cy="762000"/>
          </a:xfrm>
          <a:prstGeom prst="upArrow">
            <a:avLst/>
          </a:prstGeom>
          <a:solidFill>
            <a:schemeClr val="accent2"/>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5" name="Arrow: Up 4">
            <a:extLst>
              <a:ext uri="{FF2B5EF4-FFF2-40B4-BE49-F238E27FC236}">
                <a16:creationId xmlns:a16="http://schemas.microsoft.com/office/drawing/2014/main" id="{3E286882-7A62-8258-0AFC-1F2A3A56F94B}"/>
              </a:ext>
            </a:extLst>
          </p:cNvPr>
          <p:cNvSpPr/>
          <p:nvPr/>
        </p:nvSpPr>
        <p:spPr>
          <a:xfrm>
            <a:off x="957262" y="2390775"/>
            <a:ext cx="409575" cy="762000"/>
          </a:xfrm>
          <a:prstGeom prst="upArrow">
            <a:avLst/>
          </a:prstGeom>
          <a:solidFill>
            <a:schemeClr val="accent6"/>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03483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F1E12-547A-A46C-50B0-AE32A0478BFC}"/>
              </a:ext>
            </a:extLst>
          </p:cNvPr>
          <p:cNvSpPr>
            <a:spLocks noGrp="1"/>
          </p:cNvSpPr>
          <p:nvPr>
            <p:ph type="title"/>
          </p:nvPr>
        </p:nvSpPr>
        <p:spPr/>
        <p:txBody>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Data comparisons 2023 to 2024</a:t>
            </a:r>
          </a:p>
        </p:txBody>
      </p:sp>
      <p:sp>
        <p:nvSpPr>
          <p:cNvPr id="3" name="Content Placeholder 2">
            <a:extLst>
              <a:ext uri="{FF2B5EF4-FFF2-40B4-BE49-F238E27FC236}">
                <a16:creationId xmlns:a16="http://schemas.microsoft.com/office/drawing/2014/main" id="{EF2D776D-FBFE-6772-4657-45160273049A}"/>
              </a:ext>
            </a:extLst>
          </p:cNvPr>
          <p:cNvSpPr>
            <a:spLocks noGrp="1"/>
          </p:cNvSpPr>
          <p:nvPr>
            <p:ph idx="1"/>
          </p:nvPr>
        </p:nvSpPr>
        <p:spPr/>
        <p:txBody>
          <a:bodyPr>
            <a:normAutofit lnSpcReduction="10000"/>
          </a:bodyPr>
          <a:lstStyle/>
          <a:p>
            <a:pPr>
              <a:lnSpc>
                <a:spcPct val="150000"/>
              </a:lnSpc>
            </a:pPr>
            <a:r>
              <a:rPr lang="en-GB" sz="1800" dirty="0"/>
              <a:t>Question 3 – Safe spaces in school. </a:t>
            </a:r>
          </a:p>
          <a:p>
            <a:pPr lvl="1">
              <a:lnSpc>
                <a:spcPct val="150000"/>
              </a:lnSpc>
            </a:pPr>
            <a:r>
              <a:rPr lang="en-GB" sz="1800" dirty="0"/>
              <a:t>Children this year have identified a range of spaces they feel safe in school, including the newly set up Nest provision. The biggest change this year is the number of children who said being near a member of school staff made then feel safe; </a:t>
            </a:r>
            <a:r>
              <a:rPr lang="en-GB" sz="1800" dirty="0">
                <a:solidFill>
                  <a:schemeClr val="accent6"/>
                </a:solidFill>
              </a:rPr>
              <a:t>11.11%</a:t>
            </a:r>
            <a:r>
              <a:rPr lang="en-GB" sz="1800" dirty="0"/>
              <a:t> compared to zero last year. </a:t>
            </a:r>
          </a:p>
          <a:p>
            <a:pPr>
              <a:lnSpc>
                <a:spcPct val="150000"/>
              </a:lnSpc>
            </a:pPr>
            <a:r>
              <a:rPr lang="en-GB" sz="1800" dirty="0"/>
              <a:t>Question 4 – Areas of the school that don’t feel safe</a:t>
            </a:r>
          </a:p>
          <a:p>
            <a:pPr lvl="1">
              <a:lnSpc>
                <a:spcPct val="150000"/>
              </a:lnSpc>
            </a:pPr>
            <a:r>
              <a:rPr lang="en-GB" sz="1800" dirty="0"/>
              <a:t>2023-2024 </a:t>
            </a:r>
            <a:r>
              <a:rPr lang="en-GB" sz="1800" dirty="0">
                <a:solidFill>
                  <a:schemeClr val="accent6"/>
                </a:solidFill>
              </a:rPr>
              <a:t>83.33% </a:t>
            </a:r>
            <a:r>
              <a:rPr lang="en-GB" sz="1800" dirty="0"/>
              <a:t>of children said they felt safe in all areas of the school. While this year </a:t>
            </a:r>
            <a:r>
              <a:rPr lang="en-GB" sz="1800" dirty="0">
                <a:solidFill>
                  <a:schemeClr val="accent6"/>
                </a:solidFill>
              </a:rPr>
              <a:t>88.88%</a:t>
            </a:r>
            <a:r>
              <a:rPr lang="en-GB" sz="1800" dirty="0"/>
              <a:t> of children said they felt safe everywhere, which is an increase of </a:t>
            </a:r>
            <a:r>
              <a:rPr lang="en-GB" sz="1800" dirty="0">
                <a:solidFill>
                  <a:schemeClr val="accent6"/>
                </a:solidFill>
              </a:rPr>
              <a:t>5.55%</a:t>
            </a:r>
            <a:r>
              <a:rPr lang="en-GB" sz="1800" dirty="0"/>
              <a:t>. Year two are again the children who identified a small number of areas they feel unsafe. This could be due to worries over transition to year three and the KS2 playground, so more work can be done between the year 2 and 3 teachers to help bridge the gap and ease anxieties over the coming months. </a:t>
            </a:r>
          </a:p>
        </p:txBody>
      </p:sp>
      <p:sp>
        <p:nvSpPr>
          <p:cNvPr id="4" name="Arrow: Up 3">
            <a:extLst>
              <a:ext uri="{FF2B5EF4-FFF2-40B4-BE49-F238E27FC236}">
                <a16:creationId xmlns:a16="http://schemas.microsoft.com/office/drawing/2014/main" id="{C5816EF4-E9D0-1DEC-C801-3C642923A8FA}"/>
              </a:ext>
            </a:extLst>
          </p:cNvPr>
          <p:cNvSpPr/>
          <p:nvPr/>
        </p:nvSpPr>
        <p:spPr>
          <a:xfrm>
            <a:off x="962024" y="4191000"/>
            <a:ext cx="409575" cy="762000"/>
          </a:xfrm>
          <a:prstGeom prst="upArrow">
            <a:avLst/>
          </a:prstGeom>
          <a:solidFill>
            <a:schemeClr val="accent6"/>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5" name="Arrow: Up 4">
            <a:extLst>
              <a:ext uri="{FF2B5EF4-FFF2-40B4-BE49-F238E27FC236}">
                <a16:creationId xmlns:a16="http://schemas.microsoft.com/office/drawing/2014/main" id="{3E286882-7A62-8258-0AFC-1F2A3A56F94B}"/>
              </a:ext>
            </a:extLst>
          </p:cNvPr>
          <p:cNvSpPr/>
          <p:nvPr/>
        </p:nvSpPr>
        <p:spPr>
          <a:xfrm>
            <a:off x="957262" y="2390775"/>
            <a:ext cx="409575" cy="762000"/>
          </a:xfrm>
          <a:prstGeom prst="upArrow">
            <a:avLst/>
          </a:prstGeom>
          <a:solidFill>
            <a:schemeClr val="accent6"/>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5820938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F1E12-547A-A46C-50B0-AE32A0478BFC}"/>
              </a:ext>
            </a:extLst>
          </p:cNvPr>
          <p:cNvSpPr>
            <a:spLocks noGrp="1"/>
          </p:cNvSpPr>
          <p:nvPr>
            <p:ph type="title"/>
          </p:nvPr>
        </p:nvSpPr>
        <p:spPr/>
        <p:txBody>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Data comparisons 2023 to 2024</a:t>
            </a:r>
          </a:p>
        </p:txBody>
      </p:sp>
      <p:sp>
        <p:nvSpPr>
          <p:cNvPr id="3" name="Content Placeholder 2">
            <a:extLst>
              <a:ext uri="{FF2B5EF4-FFF2-40B4-BE49-F238E27FC236}">
                <a16:creationId xmlns:a16="http://schemas.microsoft.com/office/drawing/2014/main" id="{EF2D776D-FBFE-6772-4657-45160273049A}"/>
              </a:ext>
            </a:extLst>
          </p:cNvPr>
          <p:cNvSpPr>
            <a:spLocks noGrp="1"/>
          </p:cNvSpPr>
          <p:nvPr>
            <p:ph idx="1"/>
          </p:nvPr>
        </p:nvSpPr>
        <p:spPr/>
        <p:txBody>
          <a:bodyPr>
            <a:normAutofit/>
          </a:bodyPr>
          <a:lstStyle/>
          <a:p>
            <a:pPr>
              <a:lnSpc>
                <a:spcPct val="150000"/>
              </a:lnSpc>
            </a:pPr>
            <a:r>
              <a:rPr lang="en-GB" sz="1800" dirty="0"/>
              <a:t>Question 5 – Adults on the playground to talk to.  </a:t>
            </a:r>
          </a:p>
          <a:p>
            <a:pPr lvl="1">
              <a:lnSpc>
                <a:spcPct val="150000"/>
              </a:lnSpc>
            </a:pPr>
            <a:r>
              <a:rPr lang="en-GB" sz="1800" dirty="0">
                <a:solidFill>
                  <a:schemeClr val="accent6"/>
                </a:solidFill>
              </a:rPr>
              <a:t>100% </a:t>
            </a:r>
            <a:r>
              <a:rPr lang="en-GB" sz="1800" dirty="0"/>
              <a:t>of children confirmed the can talk to adults outside if they need to, while in last year’s survey the number was </a:t>
            </a:r>
            <a:r>
              <a:rPr lang="en-GB" sz="1800" dirty="0">
                <a:solidFill>
                  <a:schemeClr val="accent6"/>
                </a:solidFill>
              </a:rPr>
              <a:t>88.88%. </a:t>
            </a:r>
            <a:r>
              <a:rPr lang="en-GB" sz="1800" dirty="0"/>
              <a:t>This year lots of children have named their safe adults rather than just saying ‘yes’ to the question. </a:t>
            </a:r>
          </a:p>
          <a:p>
            <a:pPr>
              <a:lnSpc>
                <a:spcPct val="150000"/>
              </a:lnSpc>
            </a:pPr>
            <a:r>
              <a:rPr lang="en-GB" sz="1800" dirty="0"/>
              <a:t>Question 6  – Friendships</a:t>
            </a:r>
          </a:p>
          <a:p>
            <a:pPr lvl="1">
              <a:lnSpc>
                <a:spcPct val="150000"/>
              </a:lnSpc>
            </a:pPr>
            <a:r>
              <a:rPr lang="en-GB" sz="1800" dirty="0"/>
              <a:t>Children are again actively demonstrating what they have learned during PSHE lessons in their answers.</a:t>
            </a:r>
          </a:p>
          <a:p>
            <a:pPr>
              <a:lnSpc>
                <a:spcPct val="150000"/>
              </a:lnSpc>
            </a:pPr>
            <a:r>
              <a:rPr lang="en-GB" sz="1800" dirty="0"/>
              <a:t>Question 7  - How to manage difficult friendship situations</a:t>
            </a:r>
          </a:p>
          <a:p>
            <a:pPr lvl="1">
              <a:lnSpc>
                <a:spcPct val="150000"/>
              </a:lnSpc>
            </a:pPr>
            <a:r>
              <a:rPr lang="en-GB" sz="1800" dirty="0"/>
              <a:t>The answers given indicate that children are retaining and applying what they are learning in not only their PSHE lessons, but assemblies and that they know the school rules. </a:t>
            </a:r>
          </a:p>
        </p:txBody>
      </p:sp>
      <p:sp>
        <p:nvSpPr>
          <p:cNvPr id="5" name="Arrow: Up 4">
            <a:extLst>
              <a:ext uri="{FF2B5EF4-FFF2-40B4-BE49-F238E27FC236}">
                <a16:creationId xmlns:a16="http://schemas.microsoft.com/office/drawing/2014/main" id="{3E286882-7A62-8258-0AFC-1F2A3A56F94B}"/>
              </a:ext>
            </a:extLst>
          </p:cNvPr>
          <p:cNvSpPr/>
          <p:nvPr/>
        </p:nvSpPr>
        <p:spPr>
          <a:xfrm>
            <a:off x="962023" y="2181225"/>
            <a:ext cx="409575" cy="785812"/>
          </a:xfrm>
          <a:prstGeom prst="upArrow">
            <a:avLst/>
          </a:prstGeom>
          <a:solidFill>
            <a:schemeClr val="accent6"/>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10708018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F1E12-547A-A46C-50B0-AE32A0478BFC}"/>
              </a:ext>
            </a:extLst>
          </p:cNvPr>
          <p:cNvSpPr>
            <a:spLocks noGrp="1"/>
          </p:cNvSpPr>
          <p:nvPr>
            <p:ph type="title"/>
          </p:nvPr>
        </p:nvSpPr>
        <p:spPr/>
        <p:txBody>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Data comparisons 2023 to 2024</a:t>
            </a:r>
          </a:p>
        </p:txBody>
      </p:sp>
      <p:sp>
        <p:nvSpPr>
          <p:cNvPr id="3" name="Content Placeholder 2">
            <a:extLst>
              <a:ext uri="{FF2B5EF4-FFF2-40B4-BE49-F238E27FC236}">
                <a16:creationId xmlns:a16="http://schemas.microsoft.com/office/drawing/2014/main" id="{EF2D776D-FBFE-6772-4657-45160273049A}"/>
              </a:ext>
            </a:extLst>
          </p:cNvPr>
          <p:cNvSpPr>
            <a:spLocks noGrp="1"/>
          </p:cNvSpPr>
          <p:nvPr>
            <p:ph idx="1"/>
          </p:nvPr>
        </p:nvSpPr>
        <p:spPr/>
        <p:txBody>
          <a:bodyPr>
            <a:normAutofit lnSpcReduction="10000"/>
          </a:bodyPr>
          <a:lstStyle/>
          <a:p>
            <a:pPr>
              <a:lnSpc>
                <a:spcPct val="150000"/>
              </a:lnSpc>
            </a:pPr>
            <a:r>
              <a:rPr lang="en-GB" sz="1800" dirty="0"/>
              <a:t>Question 8 – Can adults in school help with online safety issues that come from home?</a:t>
            </a:r>
          </a:p>
          <a:p>
            <a:pPr lvl="1">
              <a:lnSpc>
                <a:spcPct val="150000"/>
              </a:lnSpc>
            </a:pPr>
            <a:r>
              <a:rPr lang="en-GB" sz="1800" dirty="0">
                <a:solidFill>
                  <a:schemeClr val="accent6"/>
                </a:solidFill>
              </a:rPr>
              <a:t>100% </a:t>
            </a:r>
            <a:r>
              <a:rPr lang="en-GB" sz="1800" dirty="0"/>
              <a:t>of children confirmed the can talk and get home from school staff relating to online safety issues that they have experienced at home. Last year this number was </a:t>
            </a:r>
            <a:r>
              <a:rPr lang="en-GB" sz="1800" dirty="0">
                <a:solidFill>
                  <a:schemeClr val="accent6"/>
                </a:solidFill>
              </a:rPr>
              <a:t>86.11%</a:t>
            </a:r>
          </a:p>
          <a:p>
            <a:pPr>
              <a:lnSpc>
                <a:spcPct val="150000"/>
              </a:lnSpc>
            </a:pPr>
            <a:r>
              <a:rPr lang="en-GB" sz="1800" dirty="0"/>
              <a:t>Question 9  – Do you feel safe at school?</a:t>
            </a:r>
          </a:p>
          <a:p>
            <a:pPr lvl="1">
              <a:lnSpc>
                <a:spcPct val="150000"/>
              </a:lnSpc>
            </a:pPr>
            <a:r>
              <a:rPr lang="en-GB" sz="1800" dirty="0"/>
              <a:t>2023/24 survey indicated that </a:t>
            </a:r>
            <a:r>
              <a:rPr lang="en-GB" sz="1800" dirty="0">
                <a:solidFill>
                  <a:schemeClr val="accent6"/>
                </a:solidFill>
              </a:rPr>
              <a:t>88.88%</a:t>
            </a:r>
            <a:r>
              <a:rPr lang="en-GB" sz="1800" dirty="0"/>
              <a:t> of children felt safe whereas this year that number has increased to </a:t>
            </a:r>
            <a:r>
              <a:rPr lang="en-GB" sz="1800" dirty="0">
                <a:solidFill>
                  <a:schemeClr val="accent6"/>
                </a:solidFill>
              </a:rPr>
              <a:t>100%</a:t>
            </a:r>
            <a:r>
              <a:rPr lang="en-GB" sz="1800" dirty="0"/>
              <a:t>.</a:t>
            </a:r>
          </a:p>
          <a:p>
            <a:pPr>
              <a:lnSpc>
                <a:spcPct val="150000"/>
              </a:lnSpc>
            </a:pPr>
            <a:r>
              <a:rPr lang="en-GB" sz="1800" dirty="0"/>
              <a:t>Question 10  - Why do you/do you not feel safe. </a:t>
            </a:r>
          </a:p>
          <a:p>
            <a:pPr lvl="1">
              <a:lnSpc>
                <a:spcPct val="150000"/>
              </a:lnSpc>
            </a:pPr>
            <a:r>
              <a:rPr lang="en-GB" sz="1800" dirty="0"/>
              <a:t>The range of answers was wide but lots of children talked about the new electric gates and doors that have recently been installed, the teachers and the lockdown drill all contributing to their feelings of safety. No negative answers were given. </a:t>
            </a:r>
          </a:p>
        </p:txBody>
      </p:sp>
      <p:sp>
        <p:nvSpPr>
          <p:cNvPr id="5" name="Arrow: Up 4">
            <a:extLst>
              <a:ext uri="{FF2B5EF4-FFF2-40B4-BE49-F238E27FC236}">
                <a16:creationId xmlns:a16="http://schemas.microsoft.com/office/drawing/2014/main" id="{3E286882-7A62-8258-0AFC-1F2A3A56F94B}"/>
              </a:ext>
            </a:extLst>
          </p:cNvPr>
          <p:cNvSpPr/>
          <p:nvPr/>
        </p:nvSpPr>
        <p:spPr>
          <a:xfrm>
            <a:off x="971548" y="2333625"/>
            <a:ext cx="409575" cy="785812"/>
          </a:xfrm>
          <a:prstGeom prst="upArrow">
            <a:avLst/>
          </a:prstGeom>
          <a:solidFill>
            <a:schemeClr val="accent6"/>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4" name="Arrow: Up 3">
            <a:extLst>
              <a:ext uri="{FF2B5EF4-FFF2-40B4-BE49-F238E27FC236}">
                <a16:creationId xmlns:a16="http://schemas.microsoft.com/office/drawing/2014/main" id="{F634A92C-4CDB-CBD0-5E6B-E073473775BE}"/>
              </a:ext>
            </a:extLst>
          </p:cNvPr>
          <p:cNvSpPr/>
          <p:nvPr/>
        </p:nvSpPr>
        <p:spPr>
          <a:xfrm>
            <a:off x="1038223" y="3608388"/>
            <a:ext cx="409575" cy="785812"/>
          </a:xfrm>
          <a:prstGeom prst="upArrow">
            <a:avLst/>
          </a:prstGeom>
          <a:solidFill>
            <a:schemeClr val="accent6"/>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8766805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FCB83-453B-B7B9-8FD5-A5455F479FE3}"/>
              </a:ext>
            </a:extLst>
          </p:cNvPr>
          <p:cNvSpPr>
            <a:spLocks noGrp="1"/>
          </p:cNvSpPr>
          <p:nvPr>
            <p:ph type="ctrTitle"/>
          </p:nvPr>
        </p:nvSpPr>
        <p:spPr>
          <a:xfrm>
            <a:off x="775470" y="1114353"/>
            <a:ext cx="10640754" cy="3795831"/>
          </a:xfrm>
        </p:spPr>
        <p:txBody>
          <a:bodyPr anchor="b">
            <a:normAutofit/>
          </a:bodyPr>
          <a:lstStyle/>
          <a:p>
            <a:r>
              <a:rPr lang="en-GB" sz="4000">
                <a:solidFill>
                  <a:schemeClr val="tx2"/>
                </a:solidFill>
              </a:rPr>
              <a:t>Discuss results with SLT on Monday</a:t>
            </a:r>
            <a:br>
              <a:rPr lang="en-GB" sz="4000">
                <a:solidFill>
                  <a:schemeClr val="tx2"/>
                </a:solidFill>
              </a:rPr>
            </a:br>
            <a:br>
              <a:rPr lang="en-GB" sz="4000" dirty="0">
                <a:solidFill>
                  <a:schemeClr val="tx2"/>
                </a:solidFill>
              </a:rPr>
            </a:br>
            <a:endParaRPr lang="en-GB" sz="4000" dirty="0">
              <a:solidFill>
                <a:schemeClr val="tx2"/>
              </a:solidFill>
            </a:endParaRPr>
          </a:p>
        </p:txBody>
      </p:sp>
      <p:grpSp>
        <p:nvGrpSpPr>
          <p:cNvPr id="14" name="Group 13">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logo with a bird flying in the sky&#10;&#10;Description automatically generated">
            <a:extLst>
              <a:ext uri="{FF2B5EF4-FFF2-40B4-BE49-F238E27FC236}">
                <a16:creationId xmlns:a16="http://schemas.microsoft.com/office/drawing/2014/main" id="{43C6B14C-11BC-D5C0-DC1B-0FA2DB3373B3}"/>
              </a:ext>
            </a:extLst>
          </p:cNvPr>
          <p:cNvPicPr>
            <a:picLocks noChangeAspect="1"/>
          </p:cNvPicPr>
          <p:nvPr/>
        </p:nvPicPr>
        <p:blipFill>
          <a:blip r:embed="rId2"/>
          <a:stretch>
            <a:fillRect/>
          </a:stretch>
        </p:blipFill>
        <p:spPr>
          <a:xfrm>
            <a:off x="406106" y="163904"/>
            <a:ext cx="1685454" cy="1023987"/>
          </a:xfrm>
          <a:prstGeom prst="rect">
            <a:avLst/>
          </a:prstGeom>
        </p:spPr>
      </p:pic>
      <p:grpSp>
        <p:nvGrpSpPr>
          <p:cNvPr id="20" name="Group 19">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extBox 2">
            <a:extLst>
              <a:ext uri="{FF2B5EF4-FFF2-40B4-BE49-F238E27FC236}">
                <a16:creationId xmlns:a16="http://schemas.microsoft.com/office/drawing/2014/main" id="{27E73387-C47D-8530-4250-1770EEBC94ED}"/>
              </a:ext>
            </a:extLst>
          </p:cNvPr>
          <p:cNvSpPr txBox="1"/>
          <p:nvPr/>
        </p:nvSpPr>
        <p:spPr>
          <a:xfrm>
            <a:off x="1817914" y="1404257"/>
            <a:ext cx="8022772" cy="646331"/>
          </a:xfrm>
          <a:prstGeom prst="rect">
            <a:avLst/>
          </a:prstGeom>
          <a:noFill/>
        </p:spPr>
        <p:txBody>
          <a:bodyPr wrap="square" rtlCol="0">
            <a:spAutoFit/>
          </a:bodyPr>
          <a:lstStyle/>
          <a:p>
            <a:pPr algn="ctr"/>
            <a:r>
              <a:rPr lang="en-GB" sz="3600" dirty="0">
                <a:latin typeface="Abadi" panose="020B0604020104020204" pitchFamily="34" charset="0"/>
              </a:rPr>
              <a:t>Next Steps</a:t>
            </a:r>
          </a:p>
        </p:txBody>
      </p:sp>
    </p:spTree>
    <p:extLst>
      <p:ext uri="{BB962C8B-B14F-4D97-AF65-F5344CB8AC3E}">
        <p14:creationId xmlns:p14="http://schemas.microsoft.com/office/powerpoint/2010/main" val="28919421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a16d0e6-ea8a-4e67-98f8-935299ca8091" xsi:nil="true"/>
    <lcf76f155ced4ddcb4097134ff3c332f xmlns="f777701a-7063-48b1-9cc2-5d1f3fb27c0d">
      <Terms xmlns="http://schemas.microsoft.com/office/infopath/2007/PartnerControls"/>
    </lcf76f155ced4ddcb4097134ff3c332f>
    <SharedWithUsers xmlns="4a16d0e6-ea8a-4e67-98f8-935299ca8091">
      <UserInfo>
        <DisplayName>L Edwards</DisplayName>
        <AccountId>35</AccountId>
        <AccountType/>
      </UserInfo>
      <UserInfo>
        <DisplayName>S Hawes</DisplayName>
        <AccountId>85</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8053D4F50629A4BBF128E6A007E5721" ma:contentTypeVersion="17" ma:contentTypeDescription="Create a new document." ma:contentTypeScope="" ma:versionID="058d95dba2b4abf6868f53edc49b98e0">
  <xsd:schema xmlns:xsd="http://www.w3.org/2001/XMLSchema" xmlns:xs="http://www.w3.org/2001/XMLSchema" xmlns:p="http://schemas.microsoft.com/office/2006/metadata/properties" xmlns:ns2="f777701a-7063-48b1-9cc2-5d1f3fb27c0d" xmlns:ns3="4a16d0e6-ea8a-4e67-98f8-935299ca8091" targetNamespace="http://schemas.microsoft.com/office/2006/metadata/properties" ma:root="true" ma:fieldsID="d76da791441aad8ed43a7a4d90fd9d02" ns2:_="" ns3:_="">
    <xsd:import namespace="f777701a-7063-48b1-9cc2-5d1f3fb27c0d"/>
    <xsd:import namespace="4a16d0e6-ea8a-4e67-98f8-935299ca809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ObjectDetectorVersions" minOccurs="0"/>
                <xsd:element ref="ns2:lcf76f155ced4ddcb4097134ff3c332f" minOccurs="0"/>
                <xsd:element ref="ns3:TaxCatchAll" minOccurs="0"/>
                <xsd:element ref="ns2:MediaServiceDateTaken"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777701a-7063-48b1-9cc2-5d1f3fb27c0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DateTaken" ma:index="22" nillable="true" ma:displayName="MediaServiceDateTaken" ma:hidden="true" ma:indexed="true" ma:internalName="MediaServiceDateTake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a16d0e6-ea8a-4e67-98f8-935299ca8091"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610a63b6-cebc-421a-bb97-b2d9ce4a4a1b}" ma:internalName="TaxCatchAll" ma:showField="CatchAllData" ma:web="4a16d0e6-ea8a-4e67-98f8-935299ca80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182CE09-5904-42B6-A2BB-4029F239698A}">
  <ds:schemaRefs>
    <ds:schemaRef ds:uri="http://schemas.microsoft.com/sharepoint/v3/contenttype/forms"/>
  </ds:schemaRefs>
</ds:datastoreItem>
</file>

<file path=customXml/itemProps2.xml><?xml version="1.0" encoding="utf-8"?>
<ds:datastoreItem xmlns:ds="http://schemas.openxmlformats.org/officeDocument/2006/customXml" ds:itemID="{49D6AF39-8D34-49A8-86B6-9554EB28B575}">
  <ds:schemaRefs>
    <ds:schemaRef ds:uri="http://purl.org/dc/elements/1.1/"/>
    <ds:schemaRef ds:uri="http://schemas.microsoft.com/office/2006/metadata/properties"/>
    <ds:schemaRef ds:uri="http://purl.org/dc/terms/"/>
    <ds:schemaRef ds:uri="f777701a-7063-48b1-9cc2-5d1f3fb27c0d"/>
    <ds:schemaRef ds:uri="http://schemas.microsoft.com/office/2006/documentManagement/types"/>
    <ds:schemaRef ds:uri="http://schemas.microsoft.com/office/infopath/2007/PartnerControls"/>
    <ds:schemaRef ds:uri="http://schemas.openxmlformats.org/package/2006/metadata/core-properties"/>
    <ds:schemaRef ds:uri="4a16d0e6-ea8a-4e67-98f8-935299ca8091"/>
    <ds:schemaRef ds:uri="http://www.w3.org/XML/1998/namespace"/>
    <ds:schemaRef ds:uri="http://purl.org/dc/dcmitype/"/>
  </ds:schemaRefs>
</ds:datastoreItem>
</file>

<file path=customXml/itemProps3.xml><?xml version="1.0" encoding="utf-8"?>
<ds:datastoreItem xmlns:ds="http://schemas.openxmlformats.org/officeDocument/2006/customXml" ds:itemID="{BF05AA18-5E18-445F-9347-01D1C633E5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777701a-7063-48b1-9cc2-5d1f3fb27c0d"/>
    <ds:schemaRef ds:uri="4a16d0e6-ea8a-4e67-98f8-935299ca80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23425</TotalTime>
  <Words>2125</Words>
  <Application>Microsoft Office PowerPoint</Application>
  <PresentationFormat>Widescreen</PresentationFormat>
  <Paragraphs>479</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Abadi</vt:lpstr>
      <vt:lpstr>ADLaM Display</vt:lpstr>
      <vt:lpstr>Aptos</vt:lpstr>
      <vt:lpstr>Arial</vt:lpstr>
      <vt:lpstr>Calibri</vt:lpstr>
      <vt:lpstr>Calibri Light</vt:lpstr>
      <vt:lpstr>Office Theme</vt:lpstr>
      <vt:lpstr>Safeguarding Snapshot </vt:lpstr>
      <vt:lpstr>Purpose of survey The safeguarding team have asked a cross section of children from both key stages, questions relating to safeguarding. The questions are designed to support the team in ensuring that the school is a safe and secure place for children to learn.   It is important to know the views of the pupils and identify any gaps and address them accordingly.   The same questions as last year have been used so clear comparisons can be made. </vt:lpstr>
      <vt:lpstr>Question 1: If you felt unhappy at school, what would you do?</vt:lpstr>
      <vt:lpstr>Question 2: if the fire alarms go off at school what do you do</vt:lpstr>
      <vt:lpstr>Question 3 where are the safe areas in school?</vt:lpstr>
      <vt:lpstr>Question 4: are there any areas in school that you don't feel safe?</vt:lpstr>
      <vt:lpstr>Question 5: Do you feel like there are grown-ups you can talk to on the playground?</vt:lpstr>
      <vt:lpstr>Question 6: What makes a good friend?</vt:lpstr>
      <vt:lpstr>Question 7: what would you do if someone wasn't being a good friend?</vt:lpstr>
      <vt:lpstr>Question 8: Can school help with online issues at home?</vt:lpstr>
      <vt:lpstr>Question 9: Do you feel safe at school?</vt:lpstr>
      <vt:lpstr>Question 10: Why do you feel safe/not safe at school?</vt:lpstr>
      <vt:lpstr>Data comparisons 2023 to 2024</vt:lpstr>
      <vt:lpstr>Data comparisons 2023 to 2024</vt:lpstr>
      <vt:lpstr>Data comparisons 2023 to 2024</vt:lpstr>
      <vt:lpstr>Data comparisons 2023 to 2024</vt:lpstr>
      <vt:lpstr>Discuss results with SLT on Monday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Safeguarding Snapshot </dc:title>
  <dc:creator>E Larbey</dc:creator>
  <cp:lastModifiedBy>E Larbey</cp:lastModifiedBy>
  <cp:revision>2</cp:revision>
  <dcterms:created xsi:type="dcterms:W3CDTF">2023-10-11T10:44:22Z</dcterms:created>
  <dcterms:modified xsi:type="dcterms:W3CDTF">2024-10-24T10:51:52Z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3e3b5ea-4b98-4e48-b5c9-b587d8d98a9b_Enabled">
    <vt:lpwstr>true</vt:lpwstr>
  </property>
  <property fmtid="{D5CDD505-2E9C-101B-9397-08002B2CF9AE}" pid="3" name="MSIP_Label_b3e3b5ea-4b98-4e48-b5c9-b587d8d98a9b_SetDate">
    <vt:lpwstr>2023-10-11T10:48:48Z</vt:lpwstr>
  </property>
  <property fmtid="{D5CDD505-2E9C-101B-9397-08002B2CF9AE}" pid="4" name="MSIP_Label_b3e3b5ea-4b98-4e48-b5c9-b587d8d98a9b_Method">
    <vt:lpwstr>Privileged</vt:lpwstr>
  </property>
  <property fmtid="{D5CDD505-2E9C-101B-9397-08002B2CF9AE}" pid="5" name="MSIP_Label_b3e3b5ea-4b98-4e48-b5c9-b587d8d98a9b_Name">
    <vt:lpwstr>b3e3b5ea-4b98-4e48-b5c9-b587d8d98a9b</vt:lpwstr>
  </property>
  <property fmtid="{D5CDD505-2E9C-101B-9397-08002B2CF9AE}" pid="6" name="MSIP_Label_b3e3b5ea-4b98-4e48-b5c9-b587d8d98a9b_SiteId">
    <vt:lpwstr>a091745a-b7d8-4d7a-b2a6-1359053d4510</vt:lpwstr>
  </property>
  <property fmtid="{D5CDD505-2E9C-101B-9397-08002B2CF9AE}" pid="7" name="MSIP_Label_b3e3b5ea-4b98-4e48-b5c9-b587d8d98a9b_ActionId">
    <vt:lpwstr>134bc457-8651-44ee-9f0f-98179c13aa20</vt:lpwstr>
  </property>
  <property fmtid="{D5CDD505-2E9C-101B-9397-08002B2CF9AE}" pid="8" name="MSIP_Label_b3e3b5ea-4b98-4e48-b5c9-b587d8d98a9b_ContentBits">
    <vt:lpwstr>3</vt:lpwstr>
  </property>
  <property fmtid="{D5CDD505-2E9C-101B-9397-08002B2CF9AE}" pid="9" name="ClassificationContentMarkingFooterLocations">
    <vt:lpwstr>Office Theme:10</vt:lpwstr>
  </property>
  <property fmtid="{D5CDD505-2E9C-101B-9397-08002B2CF9AE}" pid="10" name="ClassificationContentMarkingFooterText">
    <vt:lpwstr>Public</vt:lpwstr>
  </property>
  <property fmtid="{D5CDD505-2E9C-101B-9397-08002B2CF9AE}" pid="11" name="ClassificationContentMarkingHeaderLocations">
    <vt:lpwstr>Office Theme:9</vt:lpwstr>
  </property>
  <property fmtid="{D5CDD505-2E9C-101B-9397-08002B2CF9AE}" pid="12" name="ClassificationContentMarkingHeaderText">
    <vt:lpwstr>Public</vt:lpwstr>
  </property>
  <property fmtid="{D5CDD505-2E9C-101B-9397-08002B2CF9AE}" pid="13" name="ContentTypeId">
    <vt:lpwstr>0x01010098053D4F50629A4BBF128E6A007E5721</vt:lpwstr>
  </property>
  <property fmtid="{D5CDD505-2E9C-101B-9397-08002B2CF9AE}" pid="14" name="MediaServiceImageTags">
    <vt:lpwstr/>
  </property>
</Properties>
</file>